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56" r:id="rId3"/>
    <p:sldMasterId id="2147483792" r:id="rId4"/>
  </p:sldMasterIdLst>
  <p:handoutMasterIdLst>
    <p:handoutMasterId r:id="rId67"/>
  </p:handoutMasterIdLst>
  <p:sldIdLst>
    <p:sldId id="256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9" r:id="rId13"/>
    <p:sldId id="443" r:id="rId14"/>
    <p:sldId id="274" r:id="rId15"/>
    <p:sldId id="275" r:id="rId16"/>
    <p:sldId id="276" r:id="rId17"/>
    <p:sldId id="277" r:id="rId18"/>
    <p:sldId id="419" r:id="rId19"/>
    <p:sldId id="427" r:id="rId20"/>
    <p:sldId id="431" r:id="rId21"/>
    <p:sldId id="433" r:id="rId22"/>
    <p:sldId id="429" r:id="rId23"/>
    <p:sldId id="435" r:id="rId24"/>
    <p:sldId id="436" r:id="rId25"/>
    <p:sldId id="437" r:id="rId26"/>
    <p:sldId id="438" r:id="rId27"/>
    <p:sldId id="439" r:id="rId28"/>
    <p:sldId id="448" r:id="rId29"/>
    <p:sldId id="420" r:id="rId30"/>
    <p:sldId id="413" r:id="rId31"/>
    <p:sldId id="271" r:id="rId32"/>
    <p:sldId id="298" r:id="rId33"/>
    <p:sldId id="308" r:id="rId34"/>
    <p:sldId id="341" r:id="rId35"/>
    <p:sldId id="293" r:id="rId36"/>
    <p:sldId id="335" r:id="rId37"/>
    <p:sldId id="337" r:id="rId38"/>
    <p:sldId id="348" r:id="rId39"/>
    <p:sldId id="442" r:id="rId40"/>
    <p:sldId id="449" r:id="rId41"/>
    <p:sldId id="425" r:id="rId42"/>
    <p:sldId id="273" r:id="rId43"/>
    <p:sldId id="360" r:id="rId44"/>
    <p:sldId id="362" r:id="rId45"/>
    <p:sldId id="440" r:id="rId46"/>
    <p:sldId id="450" r:id="rId47"/>
    <p:sldId id="424" r:id="rId48"/>
    <p:sldId id="426" r:id="rId49"/>
    <p:sldId id="441" r:id="rId50"/>
    <p:sldId id="410" r:id="rId51"/>
    <p:sldId id="454" r:id="rId52"/>
    <p:sldId id="455" r:id="rId53"/>
    <p:sldId id="370" r:id="rId54"/>
    <p:sldId id="375" r:id="rId55"/>
    <p:sldId id="378" r:id="rId56"/>
    <p:sldId id="379" r:id="rId57"/>
    <p:sldId id="451" r:id="rId58"/>
    <p:sldId id="423" r:id="rId59"/>
    <p:sldId id="329" r:id="rId60"/>
    <p:sldId id="330" r:id="rId61"/>
    <p:sldId id="452" r:id="rId62"/>
    <p:sldId id="444" r:id="rId63"/>
    <p:sldId id="453" r:id="rId64"/>
    <p:sldId id="445" r:id="rId65"/>
    <p:sldId id="446" r:id="rId6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8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196"/>
    </p:cViewPr>
  </p:sorterViewPr>
  <p:notesViewPr>
    <p:cSldViewPr snapToGrid="0">
      <p:cViewPr varScale="1">
        <p:scale>
          <a:sx n="100" d="100"/>
          <a:sy n="100" d="100"/>
        </p:scale>
        <p:origin x="35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4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6647E-4C63-4090-9863-A88E7642F052}" type="datetimeFigureOut">
              <a:rPr lang="nl-NL" smtClean="0"/>
              <a:t>22-6-2015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3BBBA-523B-4A8E-BC5A-B5DF6407DA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05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5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7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18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31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0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77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70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06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86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61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7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585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53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31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88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31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8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06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120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925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15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3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3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33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15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54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1546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293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83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18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1603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82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9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51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5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46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828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52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4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50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3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6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4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52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8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3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4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84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7" Type="http://schemas.openxmlformats.org/officeDocument/2006/relationships/image" Target="../media/image125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5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7" Type="http://schemas.openxmlformats.org/officeDocument/2006/relationships/image" Target="../media/image161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0.jpeg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6.jpeg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908"/>
            <a:ext cx="9354457" cy="60648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68722" y="560437"/>
            <a:ext cx="7772400" cy="1305079"/>
          </a:xfrm>
        </p:spPr>
        <p:txBody>
          <a:bodyPr/>
          <a:lstStyle/>
          <a:p>
            <a:r>
              <a:rPr lang="nl-NL" sz="8000" b="1" dirty="0" smtClean="0"/>
              <a:t>Dijkvisie</a:t>
            </a:r>
            <a:endParaRPr lang="nl-NL" sz="8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25922" y="1865516"/>
            <a:ext cx="6858000" cy="625131"/>
          </a:xfrm>
        </p:spPr>
        <p:txBody>
          <a:bodyPr/>
          <a:lstStyle/>
          <a:p>
            <a:r>
              <a:rPr lang="nl-NL" dirty="0" smtClean="0"/>
              <a:t>Bewonersavond Rivierdijk 22 juni 2015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965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2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"/>
            <a:ext cx="9144000" cy="6859252"/>
          </a:xfr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287453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2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6045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"/>
            <a:ext cx="9144000" cy="6859252"/>
          </a:xfr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3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63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"/>
            <a:ext cx="9144000" cy="6859252"/>
          </a:xfr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659302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4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015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"/>
            <a:ext cx="9144000" cy="6859252"/>
          </a:xfr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713551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5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055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04"/>
            <a:ext cx="9155932" cy="6868203"/>
          </a:xfrm>
        </p:spPr>
      </p:pic>
      <p:sp>
        <p:nvSpPr>
          <p:cNvPr id="6" name="Ring 5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512932" y="287453"/>
            <a:ext cx="115817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6</a:t>
            </a:r>
            <a:endParaRPr lang="nl-NL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3343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Kenmerken </a:t>
            </a:r>
            <a:r>
              <a:rPr lang="nl-NL" dirty="0" smtClean="0"/>
              <a:t>van de dijk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2262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Grote diversiteit</a:t>
            </a:r>
            <a:endParaRPr lang="nl-NL" dirty="0"/>
          </a:p>
        </p:txBody>
      </p:sp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47" y="3956790"/>
            <a:ext cx="2629415" cy="1972061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652" y="3582327"/>
            <a:ext cx="2326863" cy="1745148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56" y="2055477"/>
            <a:ext cx="2305806" cy="1729355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105" y="725912"/>
            <a:ext cx="2509869" cy="1882401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105" y="4556341"/>
            <a:ext cx="2754230" cy="206567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0653" y="1677812"/>
            <a:ext cx="2326863" cy="1743953"/>
          </a:xfrm>
          <a:prstGeom prst="rect">
            <a:avLst/>
          </a:prstGeom>
        </p:spPr>
      </p:pic>
      <p:pic>
        <p:nvPicPr>
          <p:cNvPr id="12" name="Tijdelijke aanduiding voor inhoud 11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105" y="2778075"/>
            <a:ext cx="2144672" cy="1608504"/>
          </a:xfrm>
        </p:spPr>
      </p:pic>
    </p:spTree>
    <p:extLst>
      <p:ext uri="{BB962C8B-B14F-4D97-AF65-F5344CB8AC3E}">
        <p14:creationId xmlns:p14="http://schemas.microsoft.com/office/powerpoint/2010/main" val="9457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Contrasten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514"/>
            <a:ext cx="3156857" cy="2367642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583" y="1687514"/>
            <a:ext cx="2481339" cy="1861004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648" y="1675565"/>
            <a:ext cx="2495702" cy="187177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22" y="4275931"/>
            <a:ext cx="2937635" cy="220322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583" y="3757839"/>
            <a:ext cx="3628422" cy="272131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731" y="3757839"/>
            <a:ext cx="2040987" cy="272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5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prstClr val="white"/>
                </a:solidFill>
              </a:rPr>
              <a:t>Monumentale </a:t>
            </a:r>
            <a:r>
              <a:rPr lang="nl-NL" dirty="0">
                <a:solidFill>
                  <a:prstClr val="white"/>
                </a:solidFill>
              </a:rPr>
              <a:t>dijkwoningen</a:t>
            </a:r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15" y="1690688"/>
            <a:ext cx="2735940" cy="2051956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2735941" cy="205195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4461"/>
            <a:ext cx="2735941" cy="2051956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8" y="3954461"/>
            <a:ext cx="2735941" cy="205195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14" y="3954461"/>
            <a:ext cx="2735941" cy="205195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8" y="1690689"/>
            <a:ext cx="2735940" cy="205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8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Kleinschalige dijkwoningen</a:t>
            </a:r>
            <a:endParaRPr lang="nl-NL" dirty="0"/>
          </a:p>
        </p:txBody>
      </p:sp>
      <p:pic>
        <p:nvPicPr>
          <p:cNvPr id="15" name="Tijdelijke aanduiding voor inhoud 1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861" y="1690688"/>
            <a:ext cx="2521710" cy="1891282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7" y="1690688"/>
            <a:ext cx="3174088" cy="238056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847" y="1690688"/>
            <a:ext cx="2515810" cy="188685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972" y="4252684"/>
            <a:ext cx="2273906" cy="1705429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49" y="3792084"/>
            <a:ext cx="2888038" cy="2166028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7" y="4252684"/>
            <a:ext cx="2273905" cy="170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8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/>
              <a:t>Agenda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altLang="nl-NL" sz="2400" dirty="0"/>
              <a:t>19.30	    Welkom</a:t>
            </a:r>
          </a:p>
          <a:p>
            <a:pPr>
              <a:buFontTx/>
              <a:buNone/>
            </a:pPr>
            <a:r>
              <a:rPr lang="nl-NL" altLang="nl-NL" sz="2400" dirty="0"/>
              <a:t>19.35	    Inleiding</a:t>
            </a:r>
          </a:p>
          <a:p>
            <a:pPr>
              <a:buFontTx/>
              <a:buNone/>
            </a:pPr>
            <a:r>
              <a:rPr lang="nl-NL" altLang="nl-NL" sz="2400" dirty="0"/>
              <a:t>19.40	    </a:t>
            </a:r>
            <a:r>
              <a:rPr lang="nl-NL" altLang="nl-NL" sz="2400" dirty="0" err="1" smtClean="0"/>
              <a:t>Sterkte-zwakte-analyse</a:t>
            </a:r>
            <a:endParaRPr lang="nl-NL" altLang="nl-NL" sz="2400" dirty="0"/>
          </a:p>
          <a:p>
            <a:pPr>
              <a:buFontTx/>
              <a:buNone/>
            </a:pPr>
            <a:r>
              <a:rPr lang="nl-NL" altLang="nl-NL" sz="2400" dirty="0"/>
              <a:t>21.25	    Afsluiting</a:t>
            </a:r>
          </a:p>
          <a:p>
            <a:pPr>
              <a:buFontTx/>
              <a:buNone/>
            </a:pPr>
            <a:r>
              <a:rPr lang="nl-NL" altLang="nl-NL" sz="2400" dirty="0"/>
              <a:t>21.30	    Einde</a:t>
            </a:r>
          </a:p>
        </p:txBody>
      </p:sp>
      <p:pic>
        <p:nvPicPr>
          <p:cNvPr id="133124" name="Picture 4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8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Scheepswerven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43"/>
          <a:stretch/>
        </p:blipFill>
        <p:spPr>
          <a:xfrm>
            <a:off x="-58057" y="1690689"/>
            <a:ext cx="4504625" cy="2441172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60"/>
          <a:stretch/>
        </p:blipFill>
        <p:spPr>
          <a:xfrm>
            <a:off x="4644570" y="1690689"/>
            <a:ext cx="4499429" cy="244117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43"/>
          <a:stretch/>
        </p:blipFill>
        <p:spPr>
          <a:xfrm>
            <a:off x="0" y="4339324"/>
            <a:ext cx="4414176" cy="239215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12"/>
          <a:stretch/>
        </p:blipFill>
        <p:spPr>
          <a:xfrm>
            <a:off x="4644571" y="4339323"/>
            <a:ext cx="4499429" cy="239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Relatie met rivier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30"/>
          <a:stretch/>
        </p:blipFill>
        <p:spPr>
          <a:xfrm>
            <a:off x="3066596" y="1690687"/>
            <a:ext cx="3954445" cy="2170112"/>
          </a:xfr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97" y="4093029"/>
            <a:ext cx="2893480" cy="2170110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78" y="4093029"/>
            <a:ext cx="2893481" cy="217011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78" y="1690688"/>
            <a:ext cx="2893481" cy="217011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71" y="4093029"/>
            <a:ext cx="2893480" cy="21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Doorzichten</a:t>
            </a:r>
            <a:r>
              <a:rPr lang="nl-NL" dirty="0"/>
              <a:t> </a:t>
            </a:r>
            <a:r>
              <a:rPr lang="nl-NL" dirty="0" smtClean="0"/>
              <a:t>naar de </a:t>
            </a:r>
            <a:r>
              <a:rPr lang="nl-NL" dirty="0"/>
              <a:t>rivier </a:t>
            </a:r>
          </a:p>
        </p:txBody>
      </p:sp>
      <p:pic>
        <p:nvPicPr>
          <p:cNvPr id="7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30" y="4821231"/>
            <a:ext cx="2397726" cy="1798295"/>
          </a:xfrm>
          <a:prstGeom prst="rect">
            <a:avLst/>
          </a:prstGeo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87" y="1690688"/>
            <a:ext cx="3842656" cy="2881992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70" y="4821232"/>
            <a:ext cx="2399244" cy="1799433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766" y="1704978"/>
            <a:ext cx="3823602" cy="2867702"/>
          </a:xfrm>
          <a:prstGeom prst="rect">
            <a:avLst/>
          </a:prstGeom>
        </p:spPr>
      </p:pic>
      <p:pic>
        <p:nvPicPr>
          <p:cNvPr id="11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829" y="4825997"/>
            <a:ext cx="2392891" cy="17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Stoepjes</a:t>
            </a:r>
            <a:endParaRPr lang="nl-NL" dirty="0"/>
          </a:p>
        </p:txBody>
      </p:sp>
      <p:pic>
        <p:nvPicPr>
          <p:cNvPr id="12" name="Tijdelijke aanduiding voor inhoud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76" y="1681732"/>
            <a:ext cx="2636157" cy="1977118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386" y="1681732"/>
            <a:ext cx="3388784" cy="2541589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386" y="4426857"/>
            <a:ext cx="2689981" cy="201748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320" y="4426857"/>
            <a:ext cx="2689982" cy="201748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3" y="3887332"/>
            <a:ext cx="2644930" cy="198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Uitzicht b</a:t>
            </a:r>
            <a:r>
              <a:rPr lang="nl-NL" dirty="0" smtClean="0"/>
              <a:t>enedendijks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65" y="1680255"/>
            <a:ext cx="3916892" cy="2937669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495" y="1678782"/>
            <a:ext cx="3918855" cy="2939142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06" y="4847772"/>
            <a:ext cx="2279651" cy="1709738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495" y="4847772"/>
            <a:ext cx="2271485" cy="170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4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397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Bebouwing aan de dijk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5129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Waardevolle bebouwing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68" y="1690689"/>
            <a:ext cx="4955723" cy="3716792"/>
          </a:xfr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346" y="4934046"/>
            <a:ext cx="2539089" cy="190431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77142"/>
            <a:ext cx="2294300" cy="1719770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5480"/>
            <a:ext cx="2294300" cy="17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6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Verpaupering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4" y="1697720"/>
            <a:ext cx="2688155" cy="2016117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14" y="1690689"/>
            <a:ext cx="2694872" cy="2021154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829" y="3980872"/>
            <a:ext cx="3836171" cy="2877128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758" y="1690688"/>
            <a:ext cx="2694873" cy="2021155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80872"/>
            <a:ext cx="3839029" cy="287927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25" y="3314847"/>
            <a:ext cx="2288349" cy="17162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7100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Matige uitstraling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74" y="1526262"/>
            <a:ext cx="3002745" cy="2252060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05" y="1526262"/>
            <a:ext cx="3010220" cy="2257666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35" y="2775497"/>
            <a:ext cx="2161081" cy="1620811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75" y="4003006"/>
            <a:ext cx="3002744" cy="2252058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35" y="921276"/>
            <a:ext cx="2161081" cy="1620810"/>
          </a:xfrm>
          <a:prstGeom prst="rect">
            <a:avLst/>
          </a:prstGeom>
        </p:spPr>
      </p:pic>
      <p:pic>
        <p:nvPicPr>
          <p:cNvPr id="10" name="Tijdelijke aanduiding voor inhoud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35" y="4629719"/>
            <a:ext cx="2167126" cy="1625345"/>
          </a:xfrm>
          <a:prstGeom prst="rect">
            <a:avLst/>
          </a:prstGeom>
        </p:spPr>
      </p:pic>
      <p:pic>
        <p:nvPicPr>
          <p:cNvPr id="11" name="Tijdelijke aanduiding voor inhoud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05" y="4003006"/>
            <a:ext cx="3007844" cy="225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/>
              <a:t>Inleiding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Aanleiding bijeenkomst</a:t>
            </a:r>
          </a:p>
          <a:p>
            <a:r>
              <a:rPr lang="nl-NL" altLang="nl-NL" sz="2400" dirty="0"/>
              <a:t>Doelstelling en status bijeenkomst</a:t>
            </a:r>
          </a:p>
          <a:p>
            <a:r>
              <a:rPr lang="nl-NL" altLang="nl-NL" sz="2400" dirty="0"/>
              <a:t>Rol omwonenden en belanghebbenden </a:t>
            </a:r>
          </a:p>
          <a:p>
            <a:r>
              <a:rPr lang="nl-NL" altLang="nl-NL" sz="2400" dirty="0"/>
              <a:t>Vervolgtraject</a:t>
            </a:r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2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Rommelige uitstraling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868" y="4247985"/>
            <a:ext cx="3130410" cy="2347807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9" y="1669125"/>
            <a:ext cx="2664307" cy="1998230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14" y="1664366"/>
            <a:ext cx="2664306" cy="1998230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3" b="23610"/>
          <a:stretch/>
        </p:blipFill>
        <p:spPr>
          <a:xfrm>
            <a:off x="248708" y="3889829"/>
            <a:ext cx="5580112" cy="3018971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868" y="1664366"/>
            <a:ext cx="3130410" cy="234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6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Geslaagde nieuwbouw</a:t>
            </a:r>
            <a:endParaRPr lang="nl-NL" dirty="0"/>
          </a:p>
        </p:txBody>
      </p:sp>
      <p:pic>
        <p:nvPicPr>
          <p:cNvPr id="9" name="Tijdelijke aanduiding voor inhoud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07" y="1907612"/>
            <a:ext cx="2744709" cy="20585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14" y="4667248"/>
            <a:ext cx="2698453" cy="2023840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764" y="4658294"/>
            <a:ext cx="2710393" cy="2032794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983" y="1620608"/>
            <a:ext cx="3761017" cy="282076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5" y="4653644"/>
            <a:ext cx="2716592" cy="203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2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Niet passende nieuwbouw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71" y="1566547"/>
            <a:ext cx="2945387" cy="220904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30" y="3985984"/>
            <a:ext cx="3284665" cy="2463499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46" y="3982529"/>
            <a:ext cx="3284665" cy="2463499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94" y="1566547"/>
            <a:ext cx="2951830" cy="221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Passende nieuwbouw?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2919788" cy="2188230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180" y="1690689"/>
            <a:ext cx="2917640" cy="2188230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7" y="4083884"/>
            <a:ext cx="3458633" cy="25939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763" y="1687429"/>
            <a:ext cx="2920237" cy="21947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226" y="4083884"/>
            <a:ext cx="2894656" cy="21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Doet afbreuk aan dijkkarakter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009" y="1542385"/>
            <a:ext cx="3191004" cy="2393253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47" y="1550369"/>
            <a:ext cx="3180359" cy="2385269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2" y="4100636"/>
            <a:ext cx="3473754" cy="2605315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009" y="4100636"/>
            <a:ext cx="2526999" cy="1895249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711" y="4100636"/>
            <a:ext cx="2527000" cy="189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6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Aantasting van de dijk?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28" y="1573423"/>
            <a:ext cx="2742596" cy="2056947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650" y="1573422"/>
            <a:ext cx="2742750" cy="2057063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651" y="3835578"/>
            <a:ext cx="2742750" cy="2057062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28" y="3835577"/>
            <a:ext cx="2730778" cy="2048083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4" y="1582288"/>
            <a:ext cx="2730777" cy="2048082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4" y="3835577"/>
            <a:ext cx="2730778" cy="204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Storende elementen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71" y="1700588"/>
            <a:ext cx="2663219" cy="199741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3889603"/>
            <a:ext cx="3532111" cy="264908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54" y="1700589"/>
            <a:ext cx="3628574" cy="483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0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733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Groen langs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9343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Waardevolle bomen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67" y="1774825"/>
            <a:ext cx="2726718" cy="2045039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640" y="1774825"/>
            <a:ext cx="2726719" cy="2045039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14" y="1771650"/>
            <a:ext cx="2726718" cy="204503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44" y="4372425"/>
            <a:ext cx="2735941" cy="205195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030" y="4361537"/>
            <a:ext cx="2735938" cy="205195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13" y="4361536"/>
            <a:ext cx="2735940" cy="205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err="1" smtClean="0"/>
              <a:t>Sterkte-zwakte-analyse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altLang="nl-NL" sz="2400" dirty="0" smtClean="0"/>
              <a:t>Integrale dijkvisie</a:t>
            </a:r>
          </a:p>
          <a:p>
            <a:r>
              <a:rPr lang="nl-NL" altLang="nl-NL" sz="2400" dirty="0" smtClean="0"/>
              <a:t>Inventarisatie gemeente</a:t>
            </a:r>
          </a:p>
          <a:p>
            <a:r>
              <a:rPr lang="nl-NL" altLang="nl-NL" sz="2400" dirty="0" smtClean="0"/>
              <a:t>Reactie bewoners en bedrijven</a:t>
            </a:r>
          </a:p>
          <a:p>
            <a:r>
              <a:rPr lang="nl-NL" altLang="nl-NL" sz="2400" dirty="0" smtClean="0"/>
              <a:t>Input opstellen dijkvisie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7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 groen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5927"/>
            <a:ext cx="2908299" cy="2181224"/>
          </a:xfr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211" y="1597309"/>
            <a:ext cx="2919789" cy="2189842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367" y="1604820"/>
            <a:ext cx="2909775" cy="2182331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66" y="4002767"/>
            <a:ext cx="2917164" cy="2186412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4211" y="3990574"/>
            <a:ext cx="2929524" cy="2198605"/>
          </a:xfrm>
          <a:prstGeom prst="rect">
            <a:avLst/>
          </a:prstGeom>
        </p:spPr>
      </p:pic>
      <p:pic>
        <p:nvPicPr>
          <p:cNvPr id="11" name="Tijdelijke aanduiding voor inhoud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367" y="3990574"/>
            <a:ext cx="2909775" cy="218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3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Beeldbepalend particulier groen</a:t>
            </a:r>
            <a:endParaRPr lang="nl-NL" dirty="0"/>
          </a:p>
        </p:txBody>
      </p:sp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1" y="1690688"/>
            <a:ext cx="3180595" cy="2385447"/>
          </a:xfr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749" y="1690689"/>
            <a:ext cx="2581579" cy="193618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41" y="1690690"/>
            <a:ext cx="2581579" cy="193618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532" y="4272079"/>
            <a:ext cx="1987704" cy="149077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749" y="3836650"/>
            <a:ext cx="3670449" cy="275283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10" y="3836649"/>
            <a:ext cx="1801289" cy="135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 de natuur overgelaten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516" y="1804568"/>
            <a:ext cx="3337228" cy="250292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5" y="3759991"/>
            <a:ext cx="3831771" cy="287382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11"/>
          <a:stretch/>
        </p:blipFill>
        <p:spPr>
          <a:xfrm>
            <a:off x="508000" y="4492949"/>
            <a:ext cx="4113744" cy="214087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11"/>
          <a:stretch/>
        </p:blipFill>
        <p:spPr>
          <a:xfrm>
            <a:off x="4789715" y="1801276"/>
            <a:ext cx="3062514" cy="178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697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Openbare ruimte </a:t>
            </a:r>
            <a:r>
              <a:rPr lang="nl-NL" dirty="0" smtClean="0"/>
              <a:t>op de </a:t>
            </a:r>
            <a:r>
              <a:rPr lang="nl-NL" dirty="0" smtClean="0"/>
              <a:t>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2608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Oostelijke entree Sliedrecht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1777161"/>
            <a:ext cx="2701169" cy="2025877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40" y="1777161"/>
            <a:ext cx="2701169" cy="202587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2" t="18470" r="35663"/>
          <a:stretch/>
        </p:blipFill>
        <p:spPr>
          <a:xfrm>
            <a:off x="6669314" y="2547257"/>
            <a:ext cx="1915886" cy="269220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9" b="22867"/>
          <a:stretch/>
        </p:blipFill>
        <p:spPr>
          <a:xfrm>
            <a:off x="422880" y="3984171"/>
            <a:ext cx="5537730" cy="243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3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Goede ruimtelijke kwaliteit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3" y="1679648"/>
            <a:ext cx="2917879" cy="2188409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863" y="3593337"/>
            <a:ext cx="4352885" cy="3264663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942" y="1679648"/>
            <a:ext cx="2324677" cy="1743508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13" y="4031013"/>
            <a:ext cx="2917812" cy="2188359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070" y="1679649"/>
            <a:ext cx="2324678" cy="174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6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Accenten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511"/>
            <a:ext cx="2984500" cy="2238375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0" b="23237"/>
          <a:stretch/>
        </p:blipFill>
        <p:spPr>
          <a:xfrm>
            <a:off x="1548614" y="4368801"/>
            <a:ext cx="4460801" cy="2126930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677" y="3766981"/>
            <a:ext cx="2828426" cy="2155496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762" y="365126"/>
            <a:ext cx="2876653" cy="383676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5"/>
          <a:stretch/>
        </p:blipFill>
        <p:spPr>
          <a:xfrm>
            <a:off x="6157678" y="1990829"/>
            <a:ext cx="2828426" cy="16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142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Verkeer en parkeren op </a:t>
            </a:r>
            <a:r>
              <a:rPr lang="nl-NL" dirty="0" smtClean="0"/>
              <a:t>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9063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Integrale dijkvisie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Gehele historische dijklint Sliedrecht</a:t>
            </a:r>
          </a:p>
          <a:p>
            <a:r>
              <a:rPr lang="nl-NL" altLang="nl-NL" sz="2400" dirty="0"/>
              <a:t>Samenhang</a:t>
            </a:r>
          </a:p>
          <a:p>
            <a:r>
              <a:rPr lang="nl-NL" altLang="nl-NL" sz="2400" dirty="0"/>
              <a:t>Kwaliteit en cultuurhistorische waarde</a:t>
            </a:r>
          </a:p>
          <a:p>
            <a:r>
              <a:rPr lang="nl-NL" altLang="nl-NL" sz="2400" dirty="0"/>
              <a:t>Mogelijke toekomstige </a:t>
            </a:r>
            <a:r>
              <a:rPr lang="nl-NL" altLang="nl-NL" sz="2400" dirty="0" smtClean="0"/>
              <a:t>dijkverzwaring</a:t>
            </a:r>
            <a:endParaRPr lang="nl-NL" altLang="nl-NL" sz="2400" dirty="0"/>
          </a:p>
          <a:p>
            <a:r>
              <a:rPr lang="nl-NL" altLang="nl-NL" sz="2400" dirty="0"/>
              <a:t>Uitkoopregeling hoogspanningslijnen</a:t>
            </a:r>
          </a:p>
          <a:p>
            <a:r>
              <a:rPr lang="nl-NL" altLang="nl-NL" sz="2400" dirty="0"/>
              <a:t>Verkeersveiligheid, groen en recreatie</a:t>
            </a:r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1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Kruispunten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8" y="1638879"/>
            <a:ext cx="3026243" cy="2269682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650" y="1638879"/>
            <a:ext cx="3026242" cy="2269682"/>
          </a:xfrm>
          <a:prstGeom prst="rect">
            <a:avLst/>
          </a:prstGeom>
        </p:spPr>
      </p:pic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8" y="4391213"/>
            <a:ext cx="3026243" cy="2269683"/>
          </a:xfrm>
          <a:prstGeom prst="rect">
            <a:avLst/>
          </a:prstGeo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650" y="4391213"/>
            <a:ext cx="3026243" cy="2269683"/>
          </a:xfrm>
          <a:prstGeom prst="rect">
            <a:avLst/>
          </a:prstGeom>
        </p:spPr>
      </p:pic>
      <p:pic>
        <p:nvPicPr>
          <p:cNvPr id="8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83" y="3269920"/>
            <a:ext cx="2356427" cy="176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Langzaam verkeer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85" y="1690689"/>
            <a:ext cx="2432697" cy="1824523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39" y="3708400"/>
            <a:ext cx="3599543" cy="269965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1" b="5557"/>
          <a:stretch/>
        </p:blipFill>
        <p:spPr>
          <a:xfrm>
            <a:off x="4191603" y="2220685"/>
            <a:ext cx="3736250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Auto- en vrachtverkeer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433" y="3742915"/>
            <a:ext cx="3032569" cy="2274427"/>
          </a:xfr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4" y="3742915"/>
            <a:ext cx="3764817" cy="282361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89" r="27012" b="14508"/>
          <a:stretch/>
        </p:blipFill>
        <p:spPr>
          <a:xfrm>
            <a:off x="-1461407" y="1825625"/>
            <a:ext cx="4648639" cy="170542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68" b="26667"/>
          <a:stretch/>
        </p:blipFill>
        <p:spPr>
          <a:xfrm>
            <a:off x="3358653" y="1825625"/>
            <a:ext cx="4587699" cy="170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2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Parkeren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2" b="3038"/>
          <a:stretch/>
        </p:blipFill>
        <p:spPr>
          <a:xfrm>
            <a:off x="3110216" y="1692731"/>
            <a:ext cx="2945341" cy="206012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659" y="1690689"/>
            <a:ext cx="2749552" cy="206216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0058"/>
            <a:ext cx="2967115" cy="222533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216" y="3940058"/>
            <a:ext cx="2945341" cy="220900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658" y="3940058"/>
            <a:ext cx="2945342" cy="2209006"/>
          </a:xfrm>
          <a:prstGeom prst="rect">
            <a:avLst/>
          </a:prstGeom>
        </p:spPr>
      </p:pic>
      <p:pic>
        <p:nvPicPr>
          <p:cNvPr id="11" name="Tijdelijke aanduiding voor inhoud 10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65" y="1690689"/>
            <a:ext cx="2749550" cy="2062163"/>
          </a:xfrm>
        </p:spPr>
      </p:pic>
    </p:spTree>
    <p:extLst>
      <p:ext uri="{BB962C8B-B14F-4D97-AF65-F5344CB8AC3E}">
        <p14:creationId xmlns:p14="http://schemas.microsoft.com/office/powerpoint/2010/main" val="21397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518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Bedreigingen voor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3429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/>
          <a:lstStyle/>
          <a:p>
            <a:r>
              <a:rPr lang="nl-NL" dirty="0" smtClean="0"/>
              <a:t>Dijkverhoging en/of dijkverzwaring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852384"/>
            <a:ext cx="3361872" cy="2521404"/>
          </a:xfr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76" y="2177143"/>
            <a:ext cx="2928859" cy="219664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4537527"/>
            <a:ext cx="2648855" cy="198664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56" y="4535482"/>
            <a:ext cx="2651580" cy="198868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637" y="4535481"/>
            <a:ext cx="2651579" cy="198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5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Hoogspanningsverbindingen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90" y="2573111"/>
            <a:ext cx="3787624" cy="2840718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26" y="2573111"/>
            <a:ext cx="3787624" cy="284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413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Algemene aanvullingen</a:t>
            </a:r>
            <a:br>
              <a:rPr lang="nl-NL" dirty="0" smtClean="0"/>
            </a:br>
            <a:r>
              <a:rPr lang="nl-NL" dirty="0" smtClean="0"/>
              <a:t>en </a:t>
            </a:r>
            <a:r>
              <a:rPr lang="nl-NL" dirty="0" smtClean="0"/>
              <a:t>suggesties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4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Wat is uw mening?</a:t>
            </a:r>
            <a:endParaRPr lang="nl-NL" altLang="nl-NL" dirty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>
                <a:solidFill>
                  <a:schemeClr val="bg1"/>
                </a:solidFill>
              </a:rPr>
              <a:t>Kunt u zich vinden in de gepresenteerde inventarisatie?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op- en aanmerkingen</a:t>
            </a:r>
            <a:r>
              <a:rPr lang="nl-NL" altLang="nl-NL" sz="2400" dirty="0" smtClean="0">
                <a:solidFill>
                  <a:schemeClr val="bg1"/>
                </a:solidFill>
              </a:rPr>
              <a:t>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items gemist?</a:t>
            </a:r>
            <a:endParaRPr lang="nl-NL" altLang="nl-NL" sz="2400" dirty="0">
              <a:solidFill>
                <a:schemeClr val="bg1"/>
              </a:solidFill>
            </a:endParaRP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nog aanvullingen?</a:t>
            </a:r>
          </a:p>
          <a:p>
            <a:r>
              <a:rPr lang="nl-NL" altLang="nl-NL" sz="2400" dirty="0" smtClean="0">
                <a:solidFill>
                  <a:schemeClr val="bg1"/>
                </a:solidFill>
              </a:rPr>
              <a:t>Heeft u suggesties?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96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Afsluiting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Opstellen ontwerpvisie</a:t>
            </a:r>
          </a:p>
          <a:p>
            <a:r>
              <a:rPr lang="nl-NL" altLang="nl-NL" sz="2400" dirty="0" smtClean="0"/>
              <a:t>Inspraak ontwerpvisie</a:t>
            </a:r>
            <a:endParaRPr lang="nl-NL" altLang="nl-NL" sz="2400" dirty="0"/>
          </a:p>
          <a:p>
            <a:r>
              <a:rPr lang="nl-NL" altLang="nl-NL" sz="2400" dirty="0" smtClean="0"/>
              <a:t>Vaststellen Dijkvisie</a:t>
            </a:r>
            <a:endParaRPr lang="nl-NL" altLang="nl-NL" sz="2400" dirty="0"/>
          </a:p>
          <a:p>
            <a:r>
              <a:rPr lang="nl-NL" altLang="nl-NL" sz="2400" dirty="0" smtClean="0"/>
              <a:t>Dankwoord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8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Einde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39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Hoe goed kent u de dijk?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1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000" b="1" dirty="0" smtClean="0">
                <a:solidFill>
                  <a:srgbClr val="C0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QUIZ</a:t>
            </a:r>
            <a:endParaRPr lang="nl-NL" sz="8000" b="1" dirty="0">
              <a:solidFill>
                <a:srgbClr val="C0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Raad waar u staat!</a:t>
            </a:r>
            <a:endParaRPr lang="nl-NL" dirty="0"/>
          </a:p>
        </p:txBody>
      </p:sp>
      <p:pic>
        <p:nvPicPr>
          <p:cNvPr id="6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91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"/>
            <a:ext cx="9144000" cy="6859252"/>
          </a:xfr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287453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1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745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391</Words>
  <Application>Microsoft Office PowerPoint</Application>
  <PresentationFormat>Diavoorstelling (4:3)</PresentationFormat>
  <Paragraphs>115</Paragraphs>
  <Slides>62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4</vt:i4>
      </vt:variant>
      <vt:variant>
        <vt:lpstr>Diatitels</vt:lpstr>
      </vt:variant>
      <vt:variant>
        <vt:i4>62</vt:i4>
      </vt:variant>
    </vt:vector>
  </HeadingPairs>
  <TitlesOfParts>
    <vt:vector size="70" baseType="lpstr">
      <vt:lpstr>Arial</vt:lpstr>
      <vt:lpstr>Calibri</vt:lpstr>
      <vt:lpstr>Calibri Light</vt:lpstr>
      <vt:lpstr>Vani</vt:lpstr>
      <vt:lpstr>Standaardontwerp</vt:lpstr>
      <vt:lpstr>1_Standaardontwerp</vt:lpstr>
      <vt:lpstr>3_Standaardontwerp</vt:lpstr>
      <vt:lpstr>Office Theme</vt:lpstr>
      <vt:lpstr>Dijkvisie</vt:lpstr>
      <vt:lpstr>Agenda</vt:lpstr>
      <vt:lpstr>Inleiding</vt:lpstr>
      <vt:lpstr>Sterkte-zwakte-analyse</vt:lpstr>
      <vt:lpstr>Integrale dijkvisie</vt:lpstr>
      <vt:lpstr>PowerPoint-presentatie</vt:lpstr>
      <vt:lpstr>Hoe goed kent u de dijk?</vt:lpstr>
      <vt:lpstr>QUIZ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Kenmerken van de dijk</vt:lpstr>
      <vt:lpstr>Grote diversiteit</vt:lpstr>
      <vt:lpstr>Contrasten</vt:lpstr>
      <vt:lpstr>Monumentale dijkwoningen</vt:lpstr>
      <vt:lpstr>Kleinschalige dijkwoningen</vt:lpstr>
      <vt:lpstr>Scheepswerven</vt:lpstr>
      <vt:lpstr>Relatie met rivier</vt:lpstr>
      <vt:lpstr>Doorzichten naar de rivier </vt:lpstr>
      <vt:lpstr>Stoepjes</vt:lpstr>
      <vt:lpstr>Uitzicht benedendijks</vt:lpstr>
      <vt:lpstr>Wat is uw mening?</vt:lpstr>
      <vt:lpstr>Bebouwing aan de dijk</vt:lpstr>
      <vt:lpstr>Waardevolle bebouwing</vt:lpstr>
      <vt:lpstr>Verpaupering</vt:lpstr>
      <vt:lpstr>Matige uitstraling</vt:lpstr>
      <vt:lpstr>Rommelige uitstraling</vt:lpstr>
      <vt:lpstr>Geslaagde nieuwbouw</vt:lpstr>
      <vt:lpstr>Niet passende nieuwbouw</vt:lpstr>
      <vt:lpstr>Passende nieuwbouw?</vt:lpstr>
      <vt:lpstr>Doet afbreuk aan dijkkarakter</vt:lpstr>
      <vt:lpstr>Aantasting van de dijk?</vt:lpstr>
      <vt:lpstr>Storende elementen</vt:lpstr>
      <vt:lpstr>Wat is uw mening?</vt:lpstr>
      <vt:lpstr>Groen langs de dijk</vt:lpstr>
      <vt:lpstr>Waardevolle bomen</vt:lpstr>
      <vt:lpstr>Waardevol groen</vt:lpstr>
      <vt:lpstr>Beeldbepalend particulier groen</vt:lpstr>
      <vt:lpstr>Aan de natuur overgelaten</vt:lpstr>
      <vt:lpstr>Wat is uw mening?</vt:lpstr>
      <vt:lpstr>Openbare ruimte op de dijk</vt:lpstr>
      <vt:lpstr>Oostelijke entree Sliedrecht</vt:lpstr>
      <vt:lpstr>Goede ruimtelijke kwaliteit</vt:lpstr>
      <vt:lpstr>Accenten</vt:lpstr>
      <vt:lpstr>Wat is uw mening?</vt:lpstr>
      <vt:lpstr>Verkeer en parkeren op de dijk</vt:lpstr>
      <vt:lpstr>Kruispunten</vt:lpstr>
      <vt:lpstr>Langzaam verkeer</vt:lpstr>
      <vt:lpstr>Auto- en vrachtverkeer</vt:lpstr>
      <vt:lpstr>Parkeren</vt:lpstr>
      <vt:lpstr>Wat is uw mening?</vt:lpstr>
      <vt:lpstr>Bedreigingen voor de dijk</vt:lpstr>
      <vt:lpstr>Dijkverhoging en/of dijkverzwaring</vt:lpstr>
      <vt:lpstr>Hoogspanningsverbindingen</vt:lpstr>
      <vt:lpstr>Wat is uw mening?</vt:lpstr>
      <vt:lpstr>Algemene aanvullingen en suggesties</vt:lpstr>
      <vt:lpstr>Wat is uw mening?</vt:lpstr>
      <vt:lpstr>Afsluiting</vt:lpstr>
      <vt:lpstr>Einde</vt:lpstr>
    </vt:vector>
  </TitlesOfParts>
  <Company>Servicecentrum Drechtsteden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Lipman, RJ</dc:creator>
  <cp:lastModifiedBy>Lipman, RJ</cp:lastModifiedBy>
  <cp:revision>134</cp:revision>
  <cp:lastPrinted>2015-06-22T13:42:37Z</cp:lastPrinted>
  <dcterms:created xsi:type="dcterms:W3CDTF">2015-06-05T07:21:44Z</dcterms:created>
  <dcterms:modified xsi:type="dcterms:W3CDTF">2015-06-22T14:19:30Z</dcterms:modified>
</cp:coreProperties>
</file>