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56" r:id="rId3"/>
    <p:sldMasterId id="2147483792" r:id="rId4"/>
  </p:sldMasterIdLst>
  <p:handoutMasterIdLst>
    <p:handoutMasterId r:id="rId67"/>
  </p:handoutMasterIdLst>
  <p:sldIdLst>
    <p:sldId id="256" r:id="rId5"/>
    <p:sldId id="259" r:id="rId6"/>
    <p:sldId id="260" r:id="rId7"/>
    <p:sldId id="261" r:id="rId8"/>
    <p:sldId id="262" r:id="rId9"/>
    <p:sldId id="265" r:id="rId10"/>
    <p:sldId id="266" r:id="rId11"/>
    <p:sldId id="267" r:id="rId12"/>
    <p:sldId id="269" r:id="rId13"/>
    <p:sldId id="443" r:id="rId14"/>
    <p:sldId id="274" r:id="rId15"/>
    <p:sldId id="275" r:id="rId16"/>
    <p:sldId id="276" r:id="rId17"/>
    <p:sldId id="277" r:id="rId18"/>
    <p:sldId id="419" r:id="rId19"/>
    <p:sldId id="427" r:id="rId20"/>
    <p:sldId id="431" r:id="rId21"/>
    <p:sldId id="433" r:id="rId22"/>
    <p:sldId id="429" r:id="rId23"/>
    <p:sldId id="435" r:id="rId24"/>
    <p:sldId id="436" r:id="rId25"/>
    <p:sldId id="437" r:id="rId26"/>
    <p:sldId id="438" r:id="rId27"/>
    <p:sldId id="439" r:id="rId28"/>
    <p:sldId id="448" r:id="rId29"/>
    <p:sldId id="420" r:id="rId30"/>
    <p:sldId id="413" r:id="rId31"/>
    <p:sldId id="271" r:id="rId32"/>
    <p:sldId id="298" r:id="rId33"/>
    <p:sldId id="308" r:id="rId34"/>
    <p:sldId id="341" r:id="rId35"/>
    <p:sldId id="293" r:id="rId36"/>
    <p:sldId id="335" r:id="rId37"/>
    <p:sldId id="337" r:id="rId38"/>
    <p:sldId id="348" r:id="rId39"/>
    <p:sldId id="442" r:id="rId40"/>
    <p:sldId id="449" r:id="rId41"/>
    <p:sldId id="425" r:id="rId42"/>
    <p:sldId id="273" r:id="rId43"/>
    <p:sldId id="360" r:id="rId44"/>
    <p:sldId id="362" r:id="rId45"/>
    <p:sldId id="440" r:id="rId46"/>
    <p:sldId id="450" r:id="rId47"/>
    <p:sldId id="424" r:id="rId48"/>
    <p:sldId id="426" r:id="rId49"/>
    <p:sldId id="441" r:id="rId50"/>
    <p:sldId id="410" r:id="rId51"/>
    <p:sldId id="454" r:id="rId52"/>
    <p:sldId id="455" r:id="rId53"/>
    <p:sldId id="370" r:id="rId54"/>
    <p:sldId id="375" r:id="rId55"/>
    <p:sldId id="378" r:id="rId56"/>
    <p:sldId id="379" r:id="rId57"/>
    <p:sldId id="451" r:id="rId58"/>
    <p:sldId id="423" r:id="rId59"/>
    <p:sldId id="329" r:id="rId60"/>
    <p:sldId id="330" r:id="rId61"/>
    <p:sldId id="452" r:id="rId62"/>
    <p:sldId id="444" r:id="rId63"/>
    <p:sldId id="453" r:id="rId64"/>
    <p:sldId id="445" r:id="rId65"/>
    <p:sldId id="446" r:id="rId6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000"/>
    <a:srgbClr val="5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88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96"/>
    </p:cViewPr>
  </p:sorterViewPr>
  <p:notesViewPr>
    <p:cSldViewPr snapToGrid="0">
      <p:cViewPr varScale="1">
        <p:scale>
          <a:sx n="100" d="100"/>
          <a:sy n="100" d="100"/>
        </p:scale>
        <p:origin x="355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4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6647E-4C63-4090-9863-A88E7642F052}" type="datetimeFigureOut">
              <a:rPr lang="nl-NL" smtClean="0"/>
              <a:t>22-6-2015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3BBBA-523B-4A8E-BC5A-B5DF6407DA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905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B7FF4-9F5F-4987-9D35-82AF4D6F8AA6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350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C20D-D5F9-470A-97F0-65101BFE9540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774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305A-2EF8-45A9-8008-8A91221BCB55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18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B7FF4-9F5F-4987-9D35-82AF4D6F8AA6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11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D92D-3EE6-424E-80E0-D95CA20D54A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09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8602-4D9C-493A-9027-40B5E921B5A4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77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E567-35F0-40D7-87D5-675392C2DE8F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70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9CFE-F553-44A1-B19F-31ED554225BD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06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8176-6195-4C47-A5B1-8E624D75291B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86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678B-F692-459B-9533-0B296A8DBBEA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61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6FDD-DD19-412A-ACCB-F505FD7EF17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7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D92D-3EE6-424E-80E0-D95CA20D54A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585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D4E9-7BF2-47DD-A989-58F67FA55288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53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C20D-D5F9-470A-97F0-65101BFE9540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31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305A-2EF8-45A9-8008-8A91221BCB55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88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B7FF4-9F5F-4987-9D35-82AF4D6F8AA6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31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D92D-3EE6-424E-80E0-D95CA20D54A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8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8602-4D9C-493A-9027-40B5E921B5A4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06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E567-35F0-40D7-87D5-675392C2DE8F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120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9CFE-F553-44A1-B19F-31ED554225BD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25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8176-6195-4C47-A5B1-8E624D75291B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315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678B-F692-459B-9533-0B296A8DBBEA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3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8602-4D9C-493A-9027-40B5E921B5A4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3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6FDD-DD19-412A-ACCB-F505FD7EF17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336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D4E9-7BF2-47DD-A989-58F67FA55288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15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C20D-D5F9-470A-97F0-65101BFE9540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54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305A-2EF8-45A9-8008-8A91221BCB55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54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B7FF4-9F5F-4987-9D35-82AF4D6F8AA6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93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D92D-3EE6-424E-80E0-D95CA20D54A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83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8602-4D9C-493A-9027-40B5E921B5A4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187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E567-35F0-40D7-87D5-675392C2DE8F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603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9CFE-F553-44A1-B19F-31ED554225BD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823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8176-6195-4C47-A5B1-8E624D75291B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594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E567-35F0-40D7-87D5-675392C2DE8F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2514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678B-F692-459B-9533-0B296A8DBBEA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85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6FDD-DD19-412A-ACCB-F505FD7EF17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1468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D4E9-7BF2-47DD-A989-58F67FA55288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828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C20D-D5F9-470A-97F0-65101BFE9540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523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305A-2EF8-45A9-8008-8A91221BCB55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4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9CFE-F553-44A1-B19F-31ED554225BD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0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8176-6195-4C47-A5B1-8E624D75291B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36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678B-F692-459B-9533-0B296A8DBBEA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64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6FDD-DD19-412A-ACCB-F505FD7EF171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4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D4E9-7BF2-47DD-A989-58F67FA55288}" type="slidenum">
              <a:rPr lang="nl-NL" altLang="nl-NL" smtClean="0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24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D3BF06-8899-4367-8AF0-797B19B017BE}" type="slidenum">
              <a:rPr lang="nl-NL" altLang="nl-N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8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D3BF06-8899-4367-8AF0-797B19B017BE}" type="slidenum">
              <a:rPr lang="nl-NL" altLang="nl-N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3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D3BF06-8899-4367-8AF0-797B19B017BE}" type="slidenum">
              <a:rPr lang="nl-NL" altLang="nl-N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94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D3BF06-8899-4367-8AF0-797B19B017BE}" type="slidenum">
              <a:rPr lang="nl-NL" altLang="nl-N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849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5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908"/>
            <a:ext cx="9354457" cy="60648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8722" y="560437"/>
            <a:ext cx="7772400" cy="1305079"/>
          </a:xfrm>
        </p:spPr>
        <p:txBody>
          <a:bodyPr/>
          <a:lstStyle/>
          <a:p>
            <a:r>
              <a:rPr lang="nl-NL" sz="8000" b="1" dirty="0" smtClean="0"/>
              <a:t>Dijkvisie</a:t>
            </a:r>
            <a:endParaRPr lang="nl-NL" sz="8000" b="1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25922" y="1865516"/>
            <a:ext cx="6858000" cy="625131"/>
          </a:xfrm>
        </p:spPr>
        <p:txBody>
          <a:bodyPr/>
          <a:lstStyle/>
          <a:p>
            <a:r>
              <a:rPr lang="nl-NL" dirty="0" smtClean="0"/>
              <a:t>Bewonersavond Rivierdijk 22 juni 2015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965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inhoud 2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2"/>
            <a:ext cx="9144000" cy="6859252"/>
          </a:xfrm>
        </p:spPr>
      </p:pic>
      <p:sp>
        <p:nvSpPr>
          <p:cNvPr id="4" name="Ring 3"/>
          <p:cNvSpPr/>
          <p:nvPr/>
        </p:nvSpPr>
        <p:spPr>
          <a:xfrm>
            <a:off x="311877" y="287453"/>
            <a:ext cx="1560286" cy="1531257"/>
          </a:xfrm>
          <a:prstGeom prst="donut">
            <a:avLst>
              <a:gd name="adj" fmla="val 8820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713551" y="287453"/>
            <a:ext cx="7569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nl-NL" sz="8800" b="1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2</a:t>
            </a:r>
            <a:endParaRPr lang="nl-NL" sz="8800" b="1" dirty="0">
              <a:ln w="9525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604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2"/>
            <a:ext cx="9144000" cy="6859252"/>
          </a:xfrm>
        </p:spPr>
      </p:pic>
      <p:sp>
        <p:nvSpPr>
          <p:cNvPr id="4" name="Ring 3"/>
          <p:cNvSpPr/>
          <p:nvPr/>
        </p:nvSpPr>
        <p:spPr>
          <a:xfrm>
            <a:off x="311877" y="287453"/>
            <a:ext cx="1560286" cy="1531257"/>
          </a:xfrm>
          <a:prstGeom prst="donut">
            <a:avLst>
              <a:gd name="adj" fmla="val 8820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713551" y="329806"/>
            <a:ext cx="7569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nl-NL" sz="8800" b="1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3</a:t>
            </a:r>
            <a:endParaRPr lang="nl-NL" sz="8800" b="1" dirty="0">
              <a:ln w="9525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663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2"/>
            <a:ext cx="9144000" cy="6859252"/>
          </a:xfrm>
        </p:spPr>
      </p:pic>
      <p:sp>
        <p:nvSpPr>
          <p:cNvPr id="4" name="Ring 3"/>
          <p:cNvSpPr/>
          <p:nvPr/>
        </p:nvSpPr>
        <p:spPr>
          <a:xfrm>
            <a:off x="311877" y="287453"/>
            <a:ext cx="1560286" cy="1531257"/>
          </a:xfrm>
          <a:prstGeom prst="donut">
            <a:avLst>
              <a:gd name="adj" fmla="val 8820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659302" y="329806"/>
            <a:ext cx="7569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nl-NL" sz="8800" b="1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4</a:t>
            </a:r>
            <a:endParaRPr lang="nl-NL" sz="8800" b="1" dirty="0">
              <a:ln w="9525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015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2"/>
            <a:ext cx="9144000" cy="6859252"/>
          </a:xfrm>
        </p:spPr>
      </p:pic>
      <p:sp>
        <p:nvSpPr>
          <p:cNvPr id="4" name="Ring 3"/>
          <p:cNvSpPr/>
          <p:nvPr/>
        </p:nvSpPr>
        <p:spPr>
          <a:xfrm>
            <a:off x="311877" y="287453"/>
            <a:ext cx="1560286" cy="1531257"/>
          </a:xfrm>
          <a:prstGeom prst="donut">
            <a:avLst>
              <a:gd name="adj" fmla="val 8820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713551" y="329806"/>
            <a:ext cx="7569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nl-NL" sz="8800" b="1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5</a:t>
            </a:r>
            <a:endParaRPr lang="nl-NL" sz="8800" b="1" dirty="0">
              <a:ln w="9525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0556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04"/>
            <a:ext cx="9155932" cy="6868203"/>
          </a:xfrm>
        </p:spPr>
      </p:pic>
      <p:sp>
        <p:nvSpPr>
          <p:cNvPr id="6" name="Ring 5"/>
          <p:cNvSpPr/>
          <p:nvPr/>
        </p:nvSpPr>
        <p:spPr>
          <a:xfrm>
            <a:off x="311877" y="287453"/>
            <a:ext cx="1560286" cy="1531257"/>
          </a:xfrm>
          <a:prstGeom prst="donut">
            <a:avLst>
              <a:gd name="adj" fmla="val 8820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512932" y="287453"/>
            <a:ext cx="115817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</a:t>
            </a:r>
            <a:endParaRPr lang="nl-NL" sz="8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334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nl-NL" dirty="0" smtClean="0"/>
              <a:t>Kenmerken </a:t>
            </a:r>
            <a:r>
              <a:rPr lang="nl-NL" dirty="0" smtClean="0"/>
              <a:t>van de dijk</a:t>
            </a:r>
            <a:endParaRPr lang="nl-NL" dirty="0"/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2262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Grote diversiteit</a:t>
            </a:r>
            <a:endParaRPr lang="nl-NL" dirty="0"/>
          </a:p>
        </p:txBody>
      </p:sp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47" y="3956790"/>
            <a:ext cx="2629415" cy="1972061"/>
          </a:xfrm>
          <a:prstGeom prst="rect">
            <a:avLst/>
          </a:prstGeo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652" y="3582327"/>
            <a:ext cx="2326863" cy="1745148"/>
          </a:xfrm>
          <a:prstGeom prst="rect">
            <a:avLst/>
          </a:prstGeom>
        </p:spPr>
      </p:pic>
      <p:pic>
        <p:nvPicPr>
          <p:cNvPr id="7" name="Tijdelijke aanduiding voor inhou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56" y="2055477"/>
            <a:ext cx="2305806" cy="1729355"/>
          </a:xfrm>
          <a:prstGeom prst="rect">
            <a:avLst/>
          </a:prstGeom>
        </p:spPr>
      </p:pic>
      <p:pic>
        <p:nvPicPr>
          <p:cNvPr id="8" name="Tijdelijke aanduiding voor inhoud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05" y="725912"/>
            <a:ext cx="2509869" cy="1882401"/>
          </a:xfrm>
          <a:prstGeom prst="rect">
            <a:avLst/>
          </a:prstGeom>
        </p:spPr>
      </p:pic>
      <p:pic>
        <p:nvPicPr>
          <p:cNvPr id="9" name="Tijdelijke aanduiding voor inhoud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05" y="4556341"/>
            <a:ext cx="2754230" cy="206567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0653" y="1677812"/>
            <a:ext cx="2326863" cy="1743953"/>
          </a:xfrm>
          <a:prstGeom prst="rect">
            <a:avLst/>
          </a:prstGeom>
        </p:spPr>
      </p:pic>
      <p:pic>
        <p:nvPicPr>
          <p:cNvPr id="12" name="Tijdelijke aanduiding voor inhoud 11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05" y="2778075"/>
            <a:ext cx="2144672" cy="1608504"/>
          </a:xfrm>
        </p:spPr>
      </p:pic>
    </p:spTree>
    <p:extLst>
      <p:ext uri="{BB962C8B-B14F-4D97-AF65-F5344CB8AC3E}">
        <p14:creationId xmlns:p14="http://schemas.microsoft.com/office/powerpoint/2010/main" val="94570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Contrasten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514"/>
            <a:ext cx="3156857" cy="2367642"/>
          </a:xfrm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583" y="1687514"/>
            <a:ext cx="2481339" cy="1861004"/>
          </a:xfrm>
          <a:prstGeom prst="rect">
            <a:avLst/>
          </a:prstGeo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648" y="1675565"/>
            <a:ext cx="2495702" cy="187177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22" y="4275931"/>
            <a:ext cx="2937635" cy="220322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583" y="3757839"/>
            <a:ext cx="3628422" cy="272131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731" y="3757839"/>
            <a:ext cx="2040987" cy="272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5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prstClr val="white"/>
                </a:solidFill>
              </a:rPr>
              <a:t>Monumentale </a:t>
            </a:r>
            <a:r>
              <a:rPr lang="nl-NL" dirty="0">
                <a:solidFill>
                  <a:prstClr val="white"/>
                </a:solidFill>
              </a:rPr>
              <a:t>dijkwoningen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15" y="1690688"/>
            <a:ext cx="2735940" cy="2051956"/>
          </a:xfrm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2735941" cy="205195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4461"/>
            <a:ext cx="2735941" cy="2051956"/>
          </a:xfrm>
          <a:prstGeom prst="rect">
            <a:avLst/>
          </a:prstGeom>
        </p:spPr>
      </p:pic>
      <p:pic>
        <p:nvPicPr>
          <p:cNvPr id="9" name="Tijdelijke aanduiding voor inhoud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98" y="3954461"/>
            <a:ext cx="2735941" cy="205195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14" y="3954461"/>
            <a:ext cx="2735941" cy="205195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98" y="1690689"/>
            <a:ext cx="2735940" cy="205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8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Kleinschalige dijkwoningen</a:t>
            </a:r>
            <a:endParaRPr lang="nl-NL" dirty="0"/>
          </a:p>
        </p:txBody>
      </p:sp>
      <p:pic>
        <p:nvPicPr>
          <p:cNvPr id="15" name="Tijdelijke aanduiding voor inhoud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861" y="1690688"/>
            <a:ext cx="2521710" cy="1891282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7" y="1690688"/>
            <a:ext cx="3174088" cy="238056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47" y="1690688"/>
            <a:ext cx="2515810" cy="188685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972" y="4252684"/>
            <a:ext cx="2273906" cy="170542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449" y="3792084"/>
            <a:ext cx="2888038" cy="216602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7" y="4252684"/>
            <a:ext cx="2273905" cy="170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8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dirty="0"/>
              <a:t>Agenda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 altLang="nl-NL" sz="2400" dirty="0"/>
              <a:t>19.30	    Welkom</a:t>
            </a:r>
          </a:p>
          <a:p>
            <a:pPr>
              <a:buFontTx/>
              <a:buNone/>
            </a:pPr>
            <a:r>
              <a:rPr lang="nl-NL" altLang="nl-NL" sz="2400" dirty="0"/>
              <a:t>19.35	    Inleiding</a:t>
            </a:r>
          </a:p>
          <a:p>
            <a:pPr>
              <a:buFontTx/>
              <a:buNone/>
            </a:pPr>
            <a:r>
              <a:rPr lang="nl-NL" altLang="nl-NL" sz="2400" dirty="0"/>
              <a:t>19.40	    </a:t>
            </a:r>
            <a:r>
              <a:rPr lang="nl-NL" altLang="nl-NL" sz="2400" dirty="0" err="1" smtClean="0"/>
              <a:t>Sterkte-zwakte-analyse</a:t>
            </a:r>
            <a:endParaRPr lang="nl-NL" altLang="nl-NL" sz="2400" dirty="0"/>
          </a:p>
          <a:p>
            <a:pPr>
              <a:buFontTx/>
              <a:buNone/>
            </a:pPr>
            <a:r>
              <a:rPr lang="nl-NL" altLang="nl-NL" sz="2400" dirty="0"/>
              <a:t>21.25	    Afsluiting</a:t>
            </a:r>
          </a:p>
          <a:p>
            <a:pPr>
              <a:buFontTx/>
              <a:buNone/>
            </a:pPr>
            <a:r>
              <a:rPr lang="nl-NL" altLang="nl-NL" sz="2400" dirty="0"/>
              <a:t>21.30	    Einde</a:t>
            </a:r>
          </a:p>
        </p:txBody>
      </p:sp>
      <p:pic>
        <p:nvPicPr>
          <p:cNvPr id="133124" name="Picture 4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8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Scheepswerven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3"/>
          <a:stretch/>
        </p:blipFill>
        <p:spPr>
          <a:xfrm>
            <a:off x="-58057" y="1690689"/>
            <a:ext cx="4504625" cy="2441172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60"/>
          <a:stretch/>
        </p:blipFill>
        <p:spPr>
          <a:xfrm>
            <a:off x="4644570" y="1690689"/>
            <a:ext cx="4499429" cy="244117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3"/>
          <a:stretch/>
        </p:blipFill>
        <p:spPr>
          <a:xfrm>
            <a:off x="0" y="4339324"/>
            <a:ext cx="4414176" cy="239215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12"/>
          <a:stretch/>
        </p:blipFill>
        <p:spPr>
          <a:xfrm>
            <a:off x="4644571" y="4339323"/>
            <a:ext cx="4499429" cy="239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8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Relatie met rivier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30"/>
          <a:stretch/>
        </p:blipFill>
        <p:spPr>
          <a:xfrm>
            <a:off x="3066596" y="1690687"/>
            <a:ext cx="3954445" cy="2170112"/>
          </a:xfrm>
        </p:spPr>
      </p:pic>
      <p:pic>
        <p:nvPicPr>
          <p:cNvPr id="8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97" y="4093029"/>
            <a:ext cx="2893480" cy="2170110"/>
          </a:xfrm>
          <a:prstGeom prst="rect">
            <a:avLst/>
          </a:prstGeom>
        </p:spPr>
      </p:pic>
      <p:pic>
        <p:nvPicPr>
          <p:cNvPr id="9" name="Tijdelijke aanduiding voor inhou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78" y="4093029"/>
            <a:ext cx="2893481" cy="217011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78" y="1690688"/>
            <a:ext cx="2893481" cy="217011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771" y="4093029"/>
            <a:ext cx="2893480" cy="21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8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Doorzichten</a:t>
            </a:r>
            <a:r>
              <a:rPr lang="nl-NL" dirty="0"/>
              <a:t> </a:t>
            </a:r>
            <a:r>
              <a:rPr lang="nl-NL" dirty="0" smtClean="0"/>
              <a:t>naar de </a:t>
            </a:r>
            <a:r>
              <a:rPr lang="nl-NL" dirty="0"/>
              <a:t>rivier </a:t>
            </a:r>
          </a:p>
        </p:txBody>
      </p:sp>
      <p:pic>
        <p:nvPicPr>
          <p:cNvPr id="7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30" y="4821231"/>
            <a:ext cx="2397726" cy="1798295"/>
          </a:xfrm>
          <a:prstGeom prst="rect">
            <a:avLst/>
          </a:prstGeom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87" y="1690688"/>
            <a:ext cx="3842656" cy="2881992"/>
          </a:xfrm>
          <a:prstGeom prst="rect">
            <a:avLst/>
          </a:prstGeom>
        </p:spPr>
      </p:pic>
      <p:pic>
        <p:nvPicPr>
          <p:cNvPr id="8" name="Tijdelijke aanduiding voor inhou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70" y="4821232"/>
            <a:ext cx="2399244" cy="1799433"/>
          </a:xfrm>
          <a:prstGeom prst="rect">
            <a:avLst/>
          </a:prstGeom>
        </p:spPr>
      </p:pic>
      <p:pic>
        <p:nvPicPr>
          <p:cNvPr id="9" name="Tijdelijke aanduiding voor inhoud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766" y="1704978"/>
            <a:ext cx="3823602" cy="2867702"/>
          </a:xfrm>
          <a:prstGeom prst="rect">
            <a:avLst/>
          </a:prstGeom>
        </p:spPr>
      </p:pic>
      <p:pic>
        <p:nvPicPr>
          <p:cNvPr id="11" name="Tijdelijke aanduiding voor inhoud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829" y="4825997"/>
            <a:ext cx="2392891" cy="179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9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Stoepjes</a:t>
            </a:r>
            <a:endParaRPr lang="nl-NL" dirty="0"/>
          </a:p>
        </p:txBody>
      </p:sp>
      <p:pic>
        <p:nvPicPr>
          <p:cNvPr id="12" name="Tijdelijke aanduiding voor inhoud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76" y="1681732"/>
            <a:ext cx="2636157" cy="1977118"/>
          </a:xfrm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386" y="1681732"/>
            <a:ext cx="3388784" cy="2541589"/>
          </a:xfrm>
          <a:prstGeom prst="rect">
            <a:avLst/>
          </a:prstGeom>
        </p:spPr>
      </p:pic>
      <p:pic>
        <p:nvPicPr>
          <p:cNvPr id="8" name="Tijdelijke aanduiding voor inhou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386" y="4426857"/>
            <a:ext cx="2689981" cy="201748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320" y="4426857"/>
            <a:ext cx="2689982" cy="201748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3" y="3887332"/>
            <a:ext cx="2644930" cy="198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7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Uitzicht b</a:t>
            </a:r>
            <a:r>
              <a:rPr lang="nl-NL" dirty="0" smtClean="0"/>
              <a:t>enedendijks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65" y="1680255"/>
            <a:ext cx="3916892" cy="2937669"/>
          </a:xfrm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95" y="1678782"/>
            <a:ext cx="3918855" cy="2939142"/>
          </a:xfrm>
          <a:prstGeom prst="rect">
            <a:avLst/>
          </a:prstGeom>
        </p:spPr>
      </p:pic>
      <p:pic>
        <p:nvPicPr>
          <p:cNvPr id="7" name="Tijdelijke aanduiding voor inhou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06" y="4847772"/>
            <a:ext cx="2279651" cy="1709738"/>
          </a:xfrm>
          <a:prstGeom prst="rect">
            <a:avLst/>
          </a:prstGeom>
        </p:spPr>
      </p:pic>
      <p:pic>
        <p:nvPicPr>
          <p:cNvPr id="8" name="Tijdelijke aanduiding voor inhoud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95" y="4847772"/>
            <a:ext cx="2271485" cy="170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9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Wat is uw mening?</a:t>
            </a:r>
            <a:endParaRPr lang="nl-NL" altLang="nl-NL" dirty="0">
              <a:solidFill>
                <a:schemeClr val="bg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 smtClean="0">
                <a:solidFill>
                  <a:schemeClr val="bg1"/>
                </a:solidFill>
              </a:rPr>
              <a:t>Kunt u zich vinden in de gepresenteerde inventarisatie?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op- en aanmerkingen?</a:t>
            </a:r>
            <a:endParaRPr lang="nl-NL" altLang="nl-NL" sz="2400" dirty="0">
              <a:solidFill>
                <a:schemeClr val="bg1"/>
              </a:solidFill>
            </a:endParaRP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nog aanvullingen?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suggesties?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7397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Bebouwing aan de dijk</a:t>
            </a:r>
            <a:endParaRPr lang="nl-NL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5129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Waardevolle bebouwing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168" y="1690689"/>
            <a:ext cx="4955723" cy="3716792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346" y="4934046"/>
            <a:ext cx="2539089" cy="190431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77142"/>
            <a:ext cx="2294300" cy="1719770"/>
          </a:xfrm>
          <a:prstGeom prst="rect">
            <a:avLst/>
          </a:prstGeom>
        </p:spPr>
      </p:pic>
      <p:pic>
        <p:nvPicPr>
          <p:cNvPr id="9" name="Tijdelijke aanduiding voor inhoud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5480"/>
            <a:ext cx="2294300" cy="17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6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Verpaupering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4" y="1697720"/>
            <a:ext cx="2688155" cy="2016117"/>
          </a:xfrm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914" y="1690689"/>
            <a:ext cx="2694872" cy="2021154"/>
          </a:xfrm>
          <a:prstGeom prst="rect">
            <a:avLst/>
          </a:prstGeom>
        </p:spPr>
      </p:pic>
      <p:pic>
        <p:nvPicPr>
          <p:cNvPr id="7" name="Tijdelijke aanduiding voor inhou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829" y="3980872"/>
            <a:ext cx="3836171" cy="2877128"/>
          </a:xfrm>
          <a:prstGeom prst="rect">
            <a:avLst/>
          </a:prstGeom>
        </p:spPr>
      </p:pic>
      <p:pic>
        <p:nvPicPr>
          <p:cNvPr id="8" name="Tijdelijke aanduiding voor inhoud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58" y="1690688"/>
            <a:ext cx="2694873" cy="2021155"/>
          </a:xfrm>
          <a:prstGeom prst="rect">
            <a:avLst/>
          </a:prstGeom>
        </p:spPr>
      </p:pic>
      <p:pic>
        <p:nvPicPr>
          <p:cNvPr id="9" name="Tijdelijke aanduiding voor inhoud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80872"/>
            <a:ext cx="3839029" cy="287927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25" y="3314847"/>
            <a:ext cx="2288349" cy="17162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71005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Matige uitstraling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4" y="1526262"/>
            <a:ext cx="3002745" cy="2252060"/>
          </a:xfrm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05" y="1526262"/>
            <a:ext cx="3010220" cy="2257666"/>
          </a:xfrm>
          <a:prstGeom prst="rect">
            <a:avLst/>
          </a:prstGeo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435" y="2775497"/>
            <a:ext cx="2161081" cy="1620811"/>
          </a:xfrm>
          <a:prstGeom prst="rect">
            <a:avLst/>
          </a:prstGeom>
        </p:spPr>
      </p:pic>
      <p:pic>
        <p:nvPicPr>
          <p:cNvPr id="7" name="Tijdelijke aanduiding voor inhoud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5" y="4003006"/>
            <a:ext cx="3002744" cy="2252058"/>
          </a:xfrm>
          <a:prstGeom prst="rect">
            <a:avLst/>
          </a:prstGeom>
        </p:spPr>
      </p:pic>
      <p:pic>
        <p:nvPicPr>
          <p:cNvPr id="9" name="Tijdelijke aanduiding voor inhoud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435" y="921276"/>
            <a:ext cx="2161081" cy="1620810"/>
          </a:xfrm>
          <a:prstGeom prst="rect">
            <a:avLst/>
          </a:prstGeom>
        </p:spPr>
      </p:pic>
      <p:pic>
        <p:nvPicPr>
          <p:cNvPr id="10" name="Tijdelijke aanduiding voor inhoud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435" y="4629719"/>
            <a:ext cx="2167126" cy="1625345"/>
          </a:xfrm>
          <a:prstGeom prst="rect">
            <a:avLst/>
          </a:prstGeom>
        </p:spPr>
      </p:pic>
      <p:pic>
        <p:nvPicPr>
          <p:cNvPr id="11" name="Tijdelijke aanduiding voor inhoud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05" y="4003006"/>
            <a:ext cx="3007844" cy="225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0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dirty="0"/>
              <a:t>Inleiding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/>
              <a:t>Aanleiding bijeenkomst</a:t>
            </a:r>
          </a:p>
          <a:p>
            <a:r>
              <a:rPr lang="nl-NL" altLang="nl-NL" sz="2400" dirty="0"/>
              <a:t>Doelstelling en status bijeenkomst</a:t>
            </a:r>
          </a:p>
          <a:p>
            <a:r>
              <a:rPr lang="nl-NL" altLang="nl-NL" sz="2400" dirty="0"/>
              <a:t>Rol omwonenden en belanghebbenden </a:t>
            </a:r>
          </a:p>
          <a:p>
            <a:r>
              <a:rPr lang="nl-NL" altLang="nl-NL" sz="2400" dirty="0"/>
              <a:t>Vervolgtraject</a:t>
            </a:r>
          </a:p>
        </p:txBody>
      </p:sp>
      <p:pic>
        <p:nvPicPr>
          <p:cNvPr id="4101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26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Rommelige uitstraling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68" y="4247985"/>
            <a:ext cx="3130410" cy="2347807"/>
          </a:xfrm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9" y="1669125"/>
            <a:ext cx="2664307" cy="1998230"/>
          </a:xfrm>
          <a:prstGeom prst="rect">
            <a:avLst/>
          </a:prstGeo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514" y="1664366"/>
            <a:ext cx="2664306" cy="1998230"/>
          </a:xfrm>
          <a:prstGeom prst="rect">
            <a:avLst/>
          </a:prstGeom>
        </p:spPr>
      </p:pic>
      <p:pic>
        <p:nvPicPr>
          <p:cNvPr id="7" name="Tijdelijke aanduiding voor inhoud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3" b="23610"/>
          <a:stretch/>
        </p:blipFill>
        <p:spPr>
          <a:xfrm>
            <a:off x="248708" y="3889829"/>
            <a:ext cx="5580112" cy="3018971"/>
          </a:xfrm>
          <a:prstGeom prst="rect">
            <a:avLst/>
          </a:prstGeom>
        </p:spPr>
      </p:pic>
      <p:pic>
        <p:nvPicPr>
          <p:cNvPr id="8" name="Tijdelijke aanduiding voor inhoud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68" y="1664366"/>
            <a:ext cx="3130410" cy="234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6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Geslaagde nieuwbouw</a:t>
            </a:r>
            <a:endParaRPr lang="nl-NL" dirty="0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507" y="1907612"/>
            <a:ext cx="2744709" cy="20585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14" y="4667248"/>
            <a:ext cx="2698453" cy="2023840"/>
          </a:xfrm>
          <a:prstGeom prst="rect">
            <a:avLst/>
          </a:prstGeom>
        </p:spPr>
      </p:pic>
      <p:pic>
        <p:nvPicPr>
          <p:cNvPr id="7" name="Tijdelijke aanduiding voor inhou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64" y="4658294"/>
            <a:ext cx="2710393" cy="2032794"/>
          </a:xfrm>
          <a:prstGeom prst="rect">
            <a:avLst/>
          </a:prstGeom>
        </p:spPr>
      </p:pic>
      <p:pic>
        <p:nvPicPr>
          <p:cNvPr id="8" name="Tijdelijke aanduiding voor inhoud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83" y="1620608"/>
            <a:ext cx="3761017" cy="282076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5" y="4653644"/>
            <a:ext cx="2716592" cy="203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2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Niet passende nieuwbouw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71" y="1566547"/>
            <a:ext cx="2945387" cy="2209040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30" y="3985984"/>
            <a:ext cx="3284665" cy="2463499"/>
          </a:xfrm>
          <a:prstGeom prst="rect">
            <a:avLst/>
          </a:prstGeom>
        </p:spPr>
      </p:pic>
      <p:pic>
        <p:nvPicPr>
          <p:cNvPr id="8" name="Tijdelijke aanduiding voor inhou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46" y="3982529"/>
            <a:ext cx="3284665" cy="2463499"/>
          </a:xfrm>
          <a:prstGeom prst="rect">
            <a:avLst/>
          </a:prstGeom>
        </p:spPr>
      </p:pic>
      <p:pic>
        <p:nvPicPr>
          <p:cNvPr id="9" name="Tijdelijke aanduiding voor inhoud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094" y="1566547"/>
            <a:ext cx="2951830" cy="221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Passende nieuwbouw?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9"/>
            <a:ext cx="2919788" cy="2188230"/>
          </a:xfrm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80" y="1690689"/>
            <a:ext cx="2917640" cy="2188230"/>
          </a:xfrm>
          <a:prstGeom prst="rect">
            <a:avLst/>
          </a:prstGeo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7" y="4083884"/>
            <a:ext cx="3458633" cy="25939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763" y="1687429"/>
            <a:ext cx="2920237" cy="219475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226" y="4083884"/>
            <a:ext cx="2894656" cy="216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5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Doet afbreuk aan dijkkarakter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09" y="1542385"/>
            <a:ext cx="3191004" cy="2393253"/>
          </a:xfrm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47" y="1550369"/>
            <a:ext cx="3180359" cy="2385269"/>
          </a:xfrm>
          <a:prstGeom prst="rect">
            <a:avLst/>
          </a:prstGeo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52" y="4100636"/>
            <a:ext cx="3473754" cy="2605315"/>
          </a:xfrm>
          <a:prstGeom prst="rect">
            <a:avLst/>
          </a:prstGeom>
        </p:spPr>
      </p:pic>
      <p:pic>
        <p:nvPicPr>
          <p:cNvPr id="7" name="Tijdelijke aanduiding voor inhoud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09" y="4100636"/>
            <a:ext cx="2526999" cy="1895249"/>
          </a:xfrm>
          <a:prstGeom prst="rect">
            <a:avLst/>
          </a:prstGeom>
        </p:spPr>
      </p:pic>
      <p:pic>
        <p:nvPicPr>
          <p:cNvPr id="8" name="Tijdelijke aanduiding voor inhoud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711" y="4100636"/>
            <a:ext cx="2527000" cy="189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6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Aantasting van de dijk?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28" y="1573423"/>
            <a:ext cx="2742596" cy="2056947"/>
          </a:xfrm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650" y="1573422"/>
            <a:ext cx="2742750" cy="2057063"/>
          </a:xfrm>
          <a:prstGeom prst="rect">
            <a:avLst/>
          </a:prstGeo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651" y="3835578"/>
            <a:ext cx="2742750" cy="2057062"/>
          </a:xfrm>
          <a:prstGeom prst="rect">
            <a:avLst/>
          </a:prstGeom>
        </p:spPr>
      </p:pic>
      <p:pic>
        <p:nvPicPr>
          <p:cNvPr id="7" name="Tijdelijke aanduiding voor inhoud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28" y="3835577"/>
            <a:ext cx="2730778" cy="2048083"/>
          </a:xfrm>
          <a:prstGeom prst="rect">
            <a:avLst/>
          </a:prstGeom>
        </p:spPr>
      </p:pic>
      <p:pic>
        <p:nvPicPr>
          <p:cNvPr id="8" name="Tijdelijke aanduiding voor inhoud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4" y="1582288"/>
            <a:ext cx="2730777" cy="2048082"/>
          </a:xfrm>
          <a:prstGeom prst="rect">
            <a:avLst/>
          </a:prstGeom>
        </p:spPr>
      </p:pic>
      <p:pic>
        <p:nvPicPr>
          <p:cNvPr id="9" name="Tijdelijke aanduiding voor inhoud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4" y="3835577"/>
            <a:ext cx="2730778" cy="204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5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Storende elementen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1" y="1700588"/>
            <a:ext cx="2663219" cy="1997415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9" y="3889603"/>
            <a:ext cx="3532111" cy="264908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54" y="1700589"/>
            <a:ext cx="3628574" cy="483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0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Wat is uw mening?</a:t>
            </a:r>
            <a:endParaRPr lang="nl-NL" altLang="nl-NL" dirty="0">
              <a:solidFill>
                <a:schemeClr val="bg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 smtClean="0">
                <a:solidFill>
                  <a:schemeClr val="bg1"/>
                </a:solidFill>
              </a:rPr>
              <a:t>Kunt u zich vinden in de gepresenteerde inventarisatie?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op- en aanmerkingen?</a:t>
            </a:r>
            <a:endParaRPr lang="nl-NL" altLang="nl-NL" sz="2400" dirty="0">
              <a:solidFill>
                <a:schemeClr val="bg1"/>
              </a:solidFill>
            </a:endParaRP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nog aanvullingen?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suggesties?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733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Groen langs de dijk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9343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Waardevolle bomen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67" y="1774825"/>
            <a:ext cx="2726718" cy="2045039"/>
          </a:xfrm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640" y="1774825"/>
            <a:ext cx="2726719" cy="2045039"/>
          </a:xfrm>
          <a:prstGeom prst="rect">
            <a:avLst/>
          </a:prstGeom>
        </p:spPr>
      </p:pic>
      <p:pic>
        <p:nvPicPr>
          <p:cNvPr id="7" name="Tijdelijke aanduiding voor inhou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14" y="1771650"/>
            <a:ext cx="2726718" cy="204503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44" y="4372425"/>
            <a:ext cx="2735941" cy="205195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30" y="4361537"/>
            <a:ext cx="2735938" cy="205195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13" y="4361536"/>
            <a:ext cx="2735940" cy="205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dirty="0" err="1" smtClean="0"/>
              <a:t>Sterkte-zwakte-analyse</a:t>
            </a:r>
            <a:endParaRPr lang="nl-NL" altLang="nl-NL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altLang="nl-NL" sz="2400" dirty="0" smtClean="0"/>
              <a:t>Integrale dijkvisie</a:t>
            </a:r>
          </a:p>
          <a:p>
            <a:r>
              <a:rPr lang="nl-NL" altLang="nl-NL" sz="2400" dirty="0" smtClean="0"/>
              <a:t>Inventarisatie gemeente</a:t>
            </a:r>
          </a:p>
          <a:p>
            <a:r>
              <a:rPr lang="nl-NL" altLang="nl-NL" sz="2400" dirty="0" smtClean="0"/>
              <a:t>Reactie bewoners en bedrijven</a:t>
            </a:r>
          </a:p>
          <a:p>
            <a:r>
              <a:rPr lang="nl-NL" altLang="nl-NL" sz="2400" dirty="0" smtClean="0"/>
              <a:t>Input opstellen dijkvisie</a:t>
            </a:r>
            <a:endParaRPr lang="nl-NL" altLang="nl-NL" sz="2400" dirty="0"/>
          </a:p>
        </p:txBody>
      </p:sp>
      <p:pic>
        <p:nvPicPr>
          <p:cNvPr id="4101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71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Waardevol groen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927"/>
            <a:ext cx="2908299" cy="2181224"/>
          </a:xfr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11" y="1597309"/>
            <a:ext cx="2919789" cy="2189842"/>
          </a:xfrm>
          <a:prstGeom prst="rect">
            <a:avLst/>
          </a:prstGeom>
        </p:spPr>
      </p:pic>
      <p:pic>
        <p:nvPicPr>
          <p:cNvPr id="8" name="Tijdelijke aanduiding voor inhou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367" y="1604820"/>
            <a:ext cx="2909775" cy="218233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66" y="4002767"/>
            <a:ext cx="2917164" cy="218641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211" y="3990574"/>
            <a:ext cx="2929524" cy="2198605"/>
          </a:xfrm>
          <a:prstGeom prst="rect">
            <a:avLst/>
          </a:prstGeom>
        </p:spPr>
      </p:pic>
      <p:pic>
        <p:nvPicPr>
          <p:cNvPr id="11" name="Tijdelijke aanduiding voor inhoud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367" y="3990574"/>
            <a:ext cx="2909775" cy="218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3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Beeldbepalend particulier groen</a:t>
            </a:r>
            <a:endParaRPr lang="nl-NL" dirty="0"/>
          </a:p>
        </p:txBody>
      </p:sp>
      <p:pic>
        <p:nvPicPr>
          <p:cNvPr id="11" name="Tijdelijke aanduiding voor inhoud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1" y="1690688"/>
            <a:ext cx="3180595" cy="2385447"/>
          </a:xfr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749" y="1690689"/>
            <a:ext cx="2581579" cy="193618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41" y="1690690"/>
            <a:ext cx="2581579" cy="193618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32" y="4272079"/>
            <a:ext cx="1987704" cy="149077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749" y="3836650"/>
            <a:ext cx="3670449" cy="275283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710" y="3836649"/>
            <a:ext cx="1801289" cy="135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5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Aan de natuur overgelaten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516" y="1804568"/>
            <a:ext cx="3337228" cy="2502921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5" y="3759991"/>
            <a:ext cx="3831771" cy="287382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11"/>
          <a:stretch/>
        </p:blipFill>
        <p:spPr>
          <a:xfrm>
            <a:off x="508000" y="4492949"/>
            <a:ext cx="4113744" cy="214087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11"/>
          <a:stretch/>
        </p:blipFill>
        <p:spPr>
          <a:xfrm>
            <a:off x="4789715" y="1801276"/>
            <a:ext cx="3062514" cy="178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4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Wat is uw mening?</a:t>
            </a:r>
            <a:endParaRPr lang="nl-NL" altLang="nl-NL" dirty="0">
              <a:solidFill>
                <a:schemeClr val="bg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 smtClean="0">
                <a:solidFill>
                  <a:schemeClr val="bg1"/>
                </a:solidFill>
              </a:rPr>
              <a:t>Kunt u zich vinden in de gepresenteerde inventarisatie?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op- en aanmerkingen?</a:t>
            </a:r>
            <a:endParaRPr lang="nl-NL" altLang="nl-NL" sz="2400" dirty="0">
              <a:solidFill>
                <a:schemeClr val="bg1"/>
              </a:solidFill>
            </a:endParaRP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nog aanvullingen?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suggesties?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3697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nl-NL" dirty="0" smtClean="0"/>
              <a:t>Openbare ruimte </a:t>
            </a:r>
            <a:r>
              <a:rPr lang="nl-NL" dirty="0" smtClean="0"/>
              <a:t>op de </a:t>
            </a:r>
            <a:r>
              <a:rPr lang="nl-NL" dirty="0" smtClean="0"/>
              <a:t>dijk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2608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Oostelijke entree Sliedrecht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9" y="1777161"/>
            <a:ext cx="2701169" cy="2025877"/>
          </a:xfrm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40" y="1777161"/>
            <a:ext cx="2701169" cy="202587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2" t="18470" r="35663"/>
          <a:stretch/>
        </p:blipFill>
        <p:spPr>
          <a:xfrm>
            <a:off x="6669314" y="2547257"/>
            <a:ext cx="1915886" cy="269220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9" b="22867"/>
          <a:stretch/>
        </p:blipFill>
        <p:spPr>
          <a:xfrm>
            <a:off x="422880" y="3984171"/>
            <a:ext cx="5537730" cy="243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3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Goede ruimtelijke kwaliteit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3" y="1679648"/>
            <a:ext cx="2917879" cy="2188409"/>
          </a:xfrm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63" y="3593337"/>
            <a:ext cx="4352885" cy="3264663"/>
          </a:xfrm>
          <a:prstGeom prst="rect">
            <a:avLst/>
          </a:prstGeo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942" y="1679648"/>
            <a:ext cx="2324677" cy="1743508"/>
          </a:xfrm>
          <a:prstGeom prst="rect">
            <a:avLst/>
          </a:prstGeom>
        </p:spPr>
      </p:pic>
      <p:pic>
        <p:nvPicPr>
          <p:cNvPr id="7" name="Tijdelijke aanduiding voor inhoud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13" y="4031013"/>
            <a:ext cx="2917812" cy="2188359"/>
          </a:xfrm>
          <a:prstGeom prst="rect">
            <a:avLst/>
          </a:prstGeom>
        </p:spPr>
      </p:pic>
      <p:pic>
        <p:nvPicPr>
          <p:cNvPr id="8" name="Tijdelijke aanduiding voor inhoud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070" y="1679649"/>
            <a:ext cx="2324678" cy="174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6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Accenten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511"/>
            <a:ext cx="2984500" cy="2238375"/>
          </a:xfrm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0" b="23237"/>
          <a:stretch/>
        </p:blipFill>
        <p:spPr>
          <a:xfrm>
            <a:off x="1548614" y="4368801"/>
            <a:ext cx="4460801" cy="2126930"/>
          </a:xfrm>
          <a:prstGeom prst="rect">
            <a:avLst/>
          </a:prstGeo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677" y="3766981"/>
            <a:ext cx="2828426" cy="2155496"/>
          </a:xfrm>
          <a:prstGeom prst="rect">
            <a:avLst/>
          </a:prstGeom>
        </p:spPr>
      </p:pic>
      <p:pic>
        <p:nvPicPr>
          <p:cNvPr id="7" name="Tijdelijke aanduiding voor inhoud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62" y="365126"/>
            <a:ext cx="2876653" cy="383676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65"/>
          <a:stretch/>
        </p:blipFill>
        <p:spPr>
          <a:xfrm>
            <a:off x="6157678" y="1990829"/>
            <a:ext cx="2828426" cy="160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2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Wat is uw mening?</a:t>
            </a:r>
            <a:endParaRPr lang="nl-NL" altLang="nl-NL" dirty="0">
              <a:solidFill>
                <a:schemeClr val="bg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 smtClean="0">
                <a:solidFill>
                  <a:schemeClr val="bg1"/>
                </a:solidFill>
              </a:rPr>
              <a:t>Kunt u zich vinden in de gepresenteerde inventarisatie?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op- en aanmerkingen?</a:t>
            </a:r>
            <a:endParaRPr lang="nl-NL" altLang="nl-NL" sz="2400" dirty="0">
              <a:solidFill>
                <a:schemeClr val="bg1"/>
              </a:solidFill>
            </a:endParaRP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nog aanvullingen?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suggesties?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142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nl-NL" dirty="0" smtClean="0"/>
              <a:t>Verkeer en parkeren op </a:t>
            </a:r>
            <a:r>
              <a:rPr lang="nl-NL" dirty="0" smtClean="0"/>
              <a:t>de dijk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9063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dirty="0" smtClean="0"/>
              <a:t>Integrale dijkvisie</a:t>
            </a:r>
            <a:endParaRPr lang="nl-NL" altLang="nl-NL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/>
              <a:t>Gehele historische dijklint Sliedrecht</a:t>
            </a:r>
          </a:p>
          <a:p>
            <a:r>
              <a:rPr lang="nl-NL" altLang="nl-NL" sz="2400" dirty="0"/>
              <a:t>Samenhang</a:t>
            </a:r>
          </a:p>
          <a:p>
            <a:r>
              <a:rPr lang="nl-NL" altLang="nl-NL" sz="2400" dirty="0"/>
              <a:t>Kwaliteit en cultuurhistorische waarde</a:t>
            </a:r>
          </a:p>
          <a:p>
            <a:r>
              <a:rPr lang="nl-NL" altLang="nl-NL" sz="2400" dirty="0"/>
              <a:t>Mogelijke toekomstige </a:t>
            </a:r>
            <a:r>
              <a:rPr lang="nl-NL" altLang="nl-NL" sz="2400" dirty="0" smtClean="0"/>
              <a:t>dijkverzwaring</a:t>
            </a:r>
            <a:endParaRPr lang="nl-NL" altLang="nl-NL" sz="2400" dirty="0"/>
          </a:p>
          <a:p>
            <a:r>
              <a:rPr lang="nl-NL" altLang="nl-NL" sz="2400" dirty="0"/>
              <a:t>Uitkoopregeling hoogspanningslijnen</a:t>
            </a:r>
          </a:p>
          <a:p>
            <a:r>
              <a:rPr lang="nl-NL" altLang="nl-NL" sz="2400" dirty="0"/>
              <a:t>Verkeersveiligheid, groen en recreatie</a:t>
            </a:r>
          </a:p>
        </p:txBody>
      </p:sp>
      <p:pic>
        <p:nvPicPr>
          <p:cNvPr id="4101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12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Kruispunten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8" y="1638879"/>
            <a:ext cx="3026243" cy="2269682"/>
          </a:xfrm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50" y="1638879"/>
            <a:ext cx="3026242" cy="2269682"/>
          </a:xfrm>
          <a:prstGeom prst="rect">
            <a:avLst/>
          </a:prstGeo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8" y="4391213"/>
            <a:ext cx="3026243" cy="2269683"/>
          </a:xfrm>
          <a:prstGeom prst="rect">
            <a:avLst/>
          </a:prstGeom>
        </p:spPr>
      </p:pic>
      <p:pic>
        <p:nvPicPr>
          <p:cNvPr id="7" name="Tijdelijke aanduiding voor inhoud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50" y="4391213"/>
            <a:ext cx="3026243" cy="2269683"/>
          </a:xfrm>
          <a:prstGeom prst="rect">
            <a:avLst/>
          </a:prstGeom>
        </p:spPr>
      </p:pic>
      <p:pic>
        <p:nvPicPr>
          <p:cNvPr id="8" name="Tijdelijke aanduiding voor inhoud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083" y="3269920"/>
            <a:ext cx="2356427" cy="176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2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Langzaam verkeer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85" y="1690689"/>
            <a:ext cx="2432697" cy="1824523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39" y="3708400"/>
            <a:ext cx="3599543" cy="269965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1" b="5557"/>
          <a:stretch/>
        </p:blipFill>
        <p:spPr>
          <a:xfrm>
            <a:off x="4191603" y="2220685"/>
            <a:ext cx="373625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9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Auto- en vrachtverkeer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33" y="3742915"/>
            <a:ext cx="3032569" cy="2274427"/>
          </a:xfr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4" y="3742915"/>
            <a:ext cx="3764817" cy="282361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89" r="27012" b="14508"/>
          <a:stretch/>
        </p:blipFill>
        <p:spPr>
          <a:xfrm>
            <a:off x="-1461407" y="1825625"/>
            <a:ext cx="4648639" cy="170542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8" b="26667"/>
          <a:stretch/>
        </p:blipFill>
        <p:spPr>
          <a:xfrm>
            <a:off x="3358653" y="1825625"/>
            <a:ext cx="4587699" cy="170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2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Parkeren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038"/>
          <a:stretch/>
        </p:blipFill>
        <p:spPr>
          <a:xfrm>
            <a:off x="3110216" y="1692731"/>
            <a:ext cx="2945341" cy="206012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659" y="1690689"/>
            <a:ext cx="2749552" cy="206216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0058"/>
            <a:ext cx="2967115" cy="222533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216" y="3940058"/>
            <a:ext cx="2945341" cy="220900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658" y="3940058"/>
            <a:ext cx="2945342" cy="2209006"/>
          </a:xfrm>
          <a:prstGeom prst="rect">
            <a:avLst/>
          </a:prstGeom>
        </p:spPr>
      </p:pic>
      <p:pic>
        <p:nvPicPr>
          <p:cNvPr id="11" name="Tijdelijke aanduiding voor inhoud 10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65" y="1690689"/>
            <a:ext cx="2749550" cy="2062163"/>
          </a:xfrm>
        </p:spPr>
      </p:pic>
    </p:spTree>
    <p:extLst>
      <p:ext uri="{BB962C8B-B14F-4D97-AF65-F5344CB8AC3E}">
        <p14:creationId xmlns:p14="http://schemas.microsoft.com/office/powerpoint/2010/main" val="213976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Wat is uw mening?</a:t>
            </a:r>
            <a:endParaRPr lang="nl-NL" altLang="nl-NL" dirty="0">
              <a:solidFill>
                <a:schemeClr val="bg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 smtClean="0">
                <a:solidFill>
                  <a:schemeClr val="bg1"/>
                </a:solidFill>
              </a:rPr>
              <a:t>Kunt u zich vinden in de gepresenteerde inventarisatie?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op- en aanmerkingen?</a:t>
            </a:r>
            <a:endParaRPr lang="nl-NL" altLang="nl-NL" sz="2400" dirty="0">
              <a:solidFill>
                <a:schemeClr val="bg1"/>
              </a:solidFill>
            </a:endParaRP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nog aanvullingen?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suggesties?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18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nl-NL" dirty="0" smtClean="0"/>
              <a:t>Bedreigingen voor de dijk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3429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nl-NL" dirty="0" smtClean="0"/>
              <a:t>Dijkverhoging en/of dijkverzwaring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852384"/>
            <a:ext cx="3361872" cy="2521404"/>
          </a:xfr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76" y="2177143"/>
            <a:ext cx="2928859" cy="219664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4537527"/>
            <a:ext cx="2648855" cy="198664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56" y="4535482"/>
            <a:ext cx="2651580" cy="19886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637" y="4535481"/>
            <a:ext cx="2651579" cy="198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5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Hoogspanningsverbindingen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0" y="2573111"/>
            <a:ext cx="3787624" cy="2840718"/>
          </a:xfrm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726" y="2573111"/>
            <a:ext cx="3787624" cy="284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0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Wat is uw mening?</a:t>
            </a:r>
            <a:endParaRPr lang="nl-NL" altLang="nl-NL" dirty="0">
              <a:solidFill>
                <a:schemeClr val="bg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 smtClean="0">
                <a:solidFill>
                  <a:schemeClr val="bg1"/>
                </a:solidFill>
              </a:rPr>
              <a:t>Kunt u zich vinden in de gepresenteerde inventarisatie?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op- en aanmerkingen?</a:t>
            </a:r>
            <a:endParaRPr lang="nl-NL" altLang="nl-NL" sz="2400" dirty="0">
              <a:solidFill>
                <a:schemeClr val="bg1"/>
              </a:solidFill>
            </a:endParaRP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nog aanvullingen?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suggesties?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0413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nl-NL" dirty="0" smtClean="0"/>
              <a:t>Algemene aanvullingen</a:t>
            </a:r>
            <a:br>
              <a:rPr lang="nl-NL" dirty="0" smtClean="0"/>
            </a:br>
            <a:r>
              <a:rPr lang="nl-NL" dirty="0" smtClean="0"/>
              <a:t>en </a:t>
            </a:r>
            <a:r>
              <a:rPr lang="nl-NL" dirty="0" smtClean="0"/>
              <a:t>suggesties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4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17"/>
            <a:ext cx="9144000" cy="646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7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Wat is uw mening?</a:t>
            </a:r>
            <a:endParaRPr lang="nl-NL" altLang="nl-NL" dirty="0">
              <a:solidFill>
                <a:schemeClr val="bg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 smtClean="0">
                <a:solidFill>
                  <a:schemeClr val="bg1"/>
                </a:solidFill>
              </a:rPr>
              <a:t>Kunt u zich vinden in de gepresenteerde inventarisatie?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op- en aanmerkingen</a:t>
            </a:r>
            <a:r>
              <a:rPr lang="nl-NL" altLang="nl-NL" sz="2400" dirty="0" smtClean="0">
                <a:solidFill>
                  <a:schemeClr val="bg1"/>
                </a:solidFill>
              </a:rPr>
              <a:t>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items gemist?</a:t>
            </a:r>
            <a:endParaRPr lang="nl-NL" altLang="nl-NL" sz="2400" dirty="0">
              <a:solidFill>
                <a:schemeClr val="bg1"/>
              </a:solidFill>
            </a:endParaRP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nog aanvullingen?</a:t>
            </a:r>
          </a:p>
          <a:p>
            <a:r>
              <a:rPr lang="nl-NL" altLang="nl-NL" sz="2400" dirty="0" smtClean="0">
                <a:solidFill>
                  <a:schemeClr val="bg1"/>
                </a:solidFill>
              </a:rPr>
              <a:t>Heeft u suggesties?</a:t>
            </a:r>
            <a:endParaRPr lang="nl-NL" alt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96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altLang="nl-NL" dirty="0" smtClean="0"/>
              <a:t>Afsluiting</a:t>
            </a:r>
            <a:endParaRPr lang="nl-NL" altLang="nl-NL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400" dirty="0"/>
              <a:t>Opstellen ontwerpvisie</a:t>
            </a:r>
          </a:p>
          <a:p>
            <a:r>
              <a:rPr lang="nl-NL" altLang="nl-NL" sz="2400" dirty="0" smtClean="0"/>
              <a:t>Inspraak ontwerpvisie</a:t>
            </a:r>
            <a:endParaRPr lang="nl-NL" altLang="nl-NL" sz="2400" dirty="0"/>
          </a:p>
          <a:p>
            <a:r>
              <a:rPr lang="nl-NL" altLang="nl-NL" sz="2400" dirty="0" smtClean="0"/>
              <a:t>Vaststellen Dijkvisie</a:t>
            </a:r>
            <a:endParaRPr lang="nl-NL" altLang="nl-NL" sz="2400" dirty="0"/>
          </a:p>
          <a:p>
            <a:r>
              <a:rPr lang="nl-NL" altLang="nl-NL" sz="2400" dirty="0" smtClean="0"/>
              <a:t>Dankwoord</a:t>
            </a:r>
            <a:endParaRPr lang="nl-NL" altLang="nl-NL" sz="2400" dirty="0"/>
          </a:p>
        </p:txBody>
      </p:sp>
      <p:pic>
        <p:nvPicPr>
          <p:cNvPr id="4101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84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altLang="nl-NL" dirty="0" smtClean="0"/>
              <a:t>Einde</a:t>
            </a:r>
            <a:endParaRPr lang="nl-NL" altLang="nl-NL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NL" altLang="nl-NL" sz="2400" dirty="0"/>
          </a:p>
        </p:txBody>
      </p:sp>
      <p:pic>
        <p:nvPicPr>
          <p:cNvPr id="4101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39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Hoe goed kent u de dijk?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21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8000" b="1" dirty="0" smtClean="0">
                <a:solidFill>
                  <a:srgbClr val="C0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QUIZ</a:t>
            </a:r>
            <a:endParaRPr lang="nl-NL" sz="8000" b="1" dirty="0">
              <a:solidFill>
                <a:srgbClr val="C00000"/>
              </a:solidFill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sz="60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Raad waar u staat!</a:t>
            </a:r>
            <a:endParaRPr lang="nl-NL" dirty="0"/>
          </a:p>
        </p:txBody>
      </p:sp>
      <p:pic>
        <p:nvPicPr>
          <p:cNvPr id="6" name="Picture 5" descr="logo-gemeente-sliedre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2" y="6237291"/>
            <a:ext cx="19446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291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2"/>
            <a:ext cx="9144000" cy="6859252"/>
          </a:xfrm>
        </p:spPr>
      </p:pic>
      <p:sp>
        <p:nvSpPr>
          <p:cNvPr id="4" name="Ring 3"/>
          <p:cNvSpPr/>
          <p:nvPr/>
        </p:nvSpPr>
        <p:spPr>
          <a:xfrm>
            <a:off x="311877" y="287453"/>
            <a:ext cx="1560286" cy="1531257"/>
          </a:xfrm>
          <a:prstGeom prst="donut">
            <a:avLst>
              <a:gd name="adj" fmla="val 8820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713551" y="287453"/>
            <a:ext cx="7569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nl-NL" sz="8800" b="1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1</a:t>
            </a:r>
            <a:endParaRPr lang="nl-NL" sz="8800" b="1" dirty="0">
              <a:ln w="9525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7450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ardontwerp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tandaardontwerp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Standaardontwerp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1912</TotalTime>
  <Words>391</Words>
  <Application>Microsoft Office PowerPoint</Application>
  <PresentationFormat>Diavoorstelling (4:3)</PresentationFormat>
  <Paragraphs>115</Paragraphs>
  <Slides>62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4</vt:i4>
      </vt:variant>
      <vt:variant>
        <vt:lpstr>Diatitels</vt:lpstr>
      </vt:variant>
      <vt:variant>
        <vt:i4>62</vt:i4>
      </vt:variant>
    </vt:vector>
  </HeadingPairs>
  <TitlesOfParts>
    <vt:vector size="70" baseType="lpstr">
      <vt:lpstr>Arial</vt:lpstr>
      <vt:lpstr>Calibri</vt:lpstr>
      <vt:lpstr>Calibri Light</vt:lpstr>
      <vt:lpstr>Vani</vt:lpstr>
      <vt:lpstr>Standaardontwerp</vt:lpstr>
      <vt:lpstr>1_Standaardontwerp</vt:lpstr>
      <vt:lpstr>3_Standaardontwerp</vt:lpstr>
      <vt:lpstr>Office Theme</vt:lpstr>
      <vt:lpstr>Dijkvisie</vt:lpstr>
      <vt:lpstr>Agenda</vt:lpstr>
      <vt:lpstr>Inleiding</vt:lpstr>
      <vt:lpstr>Sterkte-zwakte-analyse</vt:lpstr>
      <vt:lpstr>Integrale dijkvisie</vt:lpstr>
      <vt:lpstr>PowerPoint-presentatie</vt:lpstr>
      <vt:lpstr>Hoe goed kent u de dijk?</vt:lpstr>
      <vt:lpstr>QUIZ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Kenmerken van de dijk</vt:lpstr>
      <vt:lpstr>Grote diversiteit</vt:lpstr>
      <vt:lpstr>Contrasten</vt:lpstr>
      <vt:lpstr>Monumentale dijkwoningen</vt:lpstr>
      <vt:lpstr>Kleinschalige dijkwoningen</vt:lpstr>
      <vt:lpstr>Scheepswerven</vt:lpstr>
      <vt:lpstr>Relatie met rivier</vt:lpstr>
      <vt:lpstr>Doorzichten naar de rivier </vt:lpstr>
      <vt:lpstr>Stoepjes</vt:lpstr>
      <vt:lpstr>Uitzicht benedendijks</vt:lpstr>
      <vt:lpstr>Wat is uw mening?</vt:lpstr>
      <vt:lpstr>Bebouwing aan de dijk</vt:lpstr>
      <vt:lpstr>Waardevolle bebouwing</vt:lpstr>
      <vt:lpstr>Verpaupering</vt:lpstr>
      <vt:lpstr>Matige uitstraling</vt:lpstr>
      <vt:lpstr>Rommelige uitstraling</vt:lpstr>
      <vt:lpstr>Geslaagde nieuwbouw</vt:lpstr>
      <vt:lpstr>Niet passende nieuwbouw</vt:lpstr>
      <vt:lpstr>Passende nieuwbouw?</vt:lpstr>
      <vt:lpstr>Doet afbreuk aan dijkkarakter</vt:lpstr>
      <vt:lpstr>Aantasting van de dijk?</vt:lpstr>
      <vt:lpstr>Storende elementen</vt:lpstr>
      <vt:lpstr>Wat is uw mening?</vt:lpstr>
      <vt:lpstr>Groen langs de dijk</vt:lpstr>
      <vt:lpstr>Waardevolle bomen</vt:lpstr>
      <vt:lpstr>Waardevol groen</vt:lpstr>
      <vt:lpstr>Beeldbepalend particulier groen</vt:lpstr>
      <vt:lpstr>Aan de natuur overgelaten</vt:lpstr>
      <vt:lpstr>Wat is uw mening?</vt:lpstr>
      <vt:lpstr>Openbare ruimte op de dijk</vt:lpstr>
      <vt:lpstr>Oostelijke entree Sliedrecht</vt:lpstr>
      <vt:lpstr>Goede ruimtelijke kwaliteit</vt:lpstr>
      <vt:lpstr>Accenten</vt:lpstr>
      <vt:lpstr>Wat is uw mening?</vt:lpstr>
      <vt:lpstr>Verkeer en parkeren op de dijk</vt:lpstr>
      <vt:lpstr>Kruispunten</vt:lpstr>
      <vt:lpstr>Langzaam verkeer</vt:lpstr>
      <vt:lpstr>Auto- en vrachtverkeer</vt:lpstr>
      <vt:lpstr>Parkeren</vt:lpstr>
      <vt:lpstr>Wat is uw mening?</vt:lpstr>
      <vt:lpstr>Bedreigingen voor de dijk</vt:lpstr>
      <vt:lpstr>Dijkverhoging en/of dijkverzwaring</vt:lpstr>
      <vt:lpstr>Hoogspanningsverbindingen</vt:lpstr>
      <vt:lpstr>Wat is uw mening?</vt:lpstr>
      <vt:lpstr>Algemene aanvullingen en suggesties</vt:lpstr>
      <vt:lpstr>Wat is uw mening?</vt:lpstr>
      <vt:lpstr>Afsluiting</vt:lpstr>
      <vt:lpstr>Einde</vt:lpstr>
    </vt:vector>
  </TitlesOfParts>
  <Company>Servicecentrum Drechtsteden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Lipman, RJ</dc:creator>
  <cp:lastModifiedBy>Lipman, RJ</cp:lastModifiedBy>
  <cp:revision>134</cp:revision>
  <cp:lastPrinted>2015-06-22T13:42:37Z</cp:lastPrinted>
  <dcterms:created xsi:type="dcterms:W3CDTF">2015-06-05T07:21:44Z</dcterms:created>
  <dcterms:modified xsi:type="dcterms:W3CDTF">2015-06-22T14:19:30Z</dcterms:modified>
</cp:coreProperties>
</file>