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56" r:id="rId3"/>
    <p:sldMasterId id="2147483792" r:id="rId4"/>
  </p:sldMasterIdLst>
  <p:notesMasterIdLst>
    <p:notesMasterId r:id="rId71"/>
  </p:notesMasterIdLst>
  <p:handoutMasterIdLst>
    <p:handoutMasterId r:id="rId72"/>
  </p:handoutMasterIdLst>
  <p:sldIdLst>
    <p:sldId id="256" r:id="rId5"/>
    <p:sldId id="259" r:id="rId6"/>
    <p:sldId id="260" r:id="rId7"/>
    <p:sldId id="265" r:id="rId8"/>
    <p:sldId id="262" r:id="rId9"/>
    <p:sldId id="261" r:id="rId10"/>
    <p:sldId id="266" r:id="rId11"/>
    <p:sldId id="267" r:id="rId12"/>
    <p:sldId id="269" r:id="rId13"/>
    <p:sldId id="443" r:id="rId14"/>
    <p:sldId id="274" r:id="rId15"/>
    <p:sldId id="275" r:id="rId16"/>
    <p:sldId id="276" r:id="rId17"/>
    <p:sldId id="277" r:id="rId18"/>
    <p:sldId id="456" r:id="rId19"/>
    <p:sldId id="419" r:id="rId20"/>
    <p:sldId id="427" r:id="rId21"/>
    <p:sldId id="431" r:id="rId22"/>
    <p:sldId id="433" r:id="rId23"/>
    <p:sldId id="429" r:id="rId24"/>
    <p:sldId id="457" r:id="rId25"/>
    <p:sldId id="458" r:id="rId26"/>
    <p:sldId id="435" r:id="rId27"/>
    <p:sldId id="459" r:id="rId28"/>
    <p:sldId id="436" r:id="rId29"/>
    <p:sldId id="437" r:id="rId30"/>
    <p:sldId id="438" r:id="rId31"/>
    <p:sldId id="439" r:id="rId32"/>
    <p:sldId id="448" r:id="rId33"/>
    <p:sldId id="420" r:id="rId34"/>
    <p:sldId id="413" r:id="rId35"/>
    <p:sldId id="271" r:id="rId36"/>
    <p:sldId id="298" r:id="rId37"/>
    <p:sldId id="308" r:id="rId38"/>
    <p:sldId id="341" r:id="rId39"/>
    <p:sldId id="293" r:id="rId40"/>
    <p:sldId id="335" r:id="rId41"/>
    <p:sldId id="337" r:id="rId42"/>
    <p:sldId id="442" r:id="rId43"/>
    <p:sldId id="449" r:id="rId44"/>
    <p:sldId id="425" r:id="rId45"/>
    <p:sldId id="273" r:id="rId46"/>
    <p:sldId id="360" r:id="rId47"/>
    <p:sldId id="362" r:id="rId48"/>
    <p:sldId id="440" r:id="rId49"/>
    <p:sldId id="450" r:id="rId50"/>
    <p:sldId id="424" r:id="rId51"/>
    <p:sldId id="426" r:id="rId52"/>
    <p:sldId id="441" r:id="rId53"/>
    <p:sldId id="410" r:id="rId54"/>
    <p:sldId id="454" r:id="rId55"/>
    <p:sldId id="455" r:id="rId56"/>
    <p:sldId id="370" r:id="rId57"/>
    <p:sldId id="375" r:id="rId58"/>
    <p:sldId id="378" r:id="rId59"/>
    <p:sldId id="379" r:id="rId60"/>
    <p:sldId id="451" r:id="rId61"/>
    <p:sldId id="423" r:id="rId62"/>
    <p:sldId id="329" r:id="rId63"/>
    <p:sldId id="330" r:id="rId64"/>
    <p:sldId id="460" r:id="rId65"/>
    <p:sldId id="452" r:id="rId66"/>
    <p:sldId id="444" r:id="rId67"/>
    <p:sldId id="453" r:id="rId68"/>
    <p:sldId id="445" r:id="rId69"/>
    <p:sldId id="446" r:id="rId7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  <a:srgbClr val="5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19" autoAdjust="0"/>
  </p:normalViewPr>
  <p:slideViewPr>
    <p:cSldViewPr snapToGrid="0">
      <p:cViewPr varScale="1">
        <p:scale>
          <a:sx n="125" d="100"/>
          <a:sy n="125" d="100"/>
        </p:scale>
        <p:origin x="10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6"/>
    </p:cViewPr>
  </p:sorterViewPr>
  <p:notesViewPr>
    <p:cSldViewPr snapToGrid="0">
      <p:cViewPr varScale="1">
        <p:scale>
          <a:sx n="100" d="100"/>
          <a:sy n="100" d="100"/>
        </p:scale>
        <p:origin x="35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4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6647E-4C63-4090-9863-A88E7642F052}" type="datetimeFigureOut">
              <a:rPr lang="nl-NL" smtClean="0"/>
              <a:t>29-6-2015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3BBBA-523B-4A8E-BC5A-B5DF6407DA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05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A5B02-4895-406D-B190-A2E30B68FBC7}" type="datetimeFigureOut">
              <a:rPr lang="nl-NL" smtClean="0"/>
              <a:t>29-6-2015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9EF23-2DD6-460F-BEAE-FB6105F57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932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EF23-2DD6-460F-BEAE-FB6105F570D9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77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EF23-2DD6-460F-BEAE-FB6105F570D9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009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EF23-2DD6-460F-BEAE-FB6105F570D9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745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9EF23-2DD6-460F-BEAE-FB6105F570D9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8043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7FF4-9F5F-4987-9D35-82AF4D6F8AA6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5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C20D-D5F9-470A-97F0-65101BFE9540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774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05A-2EF8-45A9-8008-8A91221BCB55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1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7FF4-9F5F-4987-9D35-82AF4D6F8AA6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11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D92D-3EE6-424E-80E0-D95CA20D54A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09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8602-4D9C-493A-9027-40B5E921B5A4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7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E567-35F0-40D7-87D5-675392C2DE8F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70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CFE-F553-44A1-B19F-31ED554225BD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06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8176-6195-4C47-A5B1-8E624D75291B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86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678B-F692-459B-9533-0B296A8DBBEA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61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6FDD-DD19-412A-ACCB-F505FD7EF17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7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D92D-3EE6-424E-80E0-D95CA20D54A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85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D4E9-7BF2-47DD-A989-58F67FA55288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53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C20D-D5F9-470A-97F0-65101BFE9540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3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05A-2EF8-45A9-8008-8A91221BCB55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88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7FF4-9F5F-4987-9D35-82AF4D6F8AA6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3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D92D-3EE6-424E-80E0-D95CA20D54A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8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8602-4D9C-493A-9027-40B5E921B5A4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06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E567-35F0-40D7-87D5-675392C2DE8F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12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CFE-F553-44A1-B19F-31ED554225BD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25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8176-6195-4C47-A5B1-8E624D75291B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15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678B-F692-459B-9533-0B296A8DBBEA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3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8602-4D9C-493A-9027-40B5E921B5A4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3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6FDD-DD19-412A-ACCB-F505FD7EF17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33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D4E9-7BF2-47DD-A989-58F67FA55288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15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C20D-D5F9-470A-97F0-65101BFE9540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54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05A-2EF8-45A9-8008-8A91221BCB55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54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7FF4-9F5F-4987-9D35-82AF4D6F8AA6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93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D92D-3EE6-424E-80E0-D95CA20D54A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8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8602-4D9C-493A-9027-40B5E921B5A4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187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E567-35F0-40D7-87D5-675392C2DE8F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60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CFE-F553-44A1-B19F-31ED554225BD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82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8176-6195-4C47-A5B1-8E624D75291B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9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E567-35F0-40D7-87D5-675392C2DE8F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51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678B-F692-459B-9533-0B296A8DBBEA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85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6FDD-DD19-412A-ACCB-F505FD7EF17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46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D4E9-7BF2-47DD-A989-58F67FA55288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82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C20D-D5F9-470A-97F0-65101BFE9540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52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05A-2EF8-45A9-8008-8A91221BCB55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4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CFE-F553-44A1-B19F-31ED554225BD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0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8176-6195-4C47-A5B1-8E624D75291B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6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678B-F692-459B-9533-0B296A8DBBEA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64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6FDD-DD19-412A-ACCB-F505FD7EF17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4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D4E9-7BF2-47DD-A989-58F67FA55288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2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3BF06-8899-4367-8AF0-797B19B017BE}" type="slidenum">
              <a:rPr lang="nl-NL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8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3BF06-8899-4367-8AF0-797B19B017BE}" type="slidenum">
              <a:rPr lang="nl-NL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3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3BF06-8899-4367-8AF0-797B19B017BE}" type="slidenum">
              <a:rPr lang="nl-NL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4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3BF06-8899-4367-8AF0-797B19B017BE}" type="slidenum">
              <a:rPr lang="nl-NL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84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2.JPG"/><Relationship Id="rId4" Type="http://schemas.openxmlformats.org/officeDocument/2006/relationships/image" Target="../media/image19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969" y="-120642"/>
            <a:ext cx="11037400" cy="70793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7180" y="796497"/>
            <a:ext cx="7772400" cy="1305079"/>
          </a:xfrm>
        </p:spPr>
        <p:txBody>
          <a:bodyPr/>
          <a:lstStyle/>
          <a:p>
            <a:pPr algn="l"/>
            <a:r>
              <a:rPr lang="nl-NL" sz="8000" b="1" dirty="0" smtClean="0"/>
              <a:t>Dijkvisie</a:t>
            </a:r>
            <a:endParaRPr lang="nl-NL" sz="8000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73380" y="2200636"/>
            <a:ext cx="6858000" cy="625131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nl-NL" dirty="0" smtClean="0"/>
              <a:t>Bewonersavond Molendijk en </a:t>
            </a:r>
            <a:r>
              <a:rPr lang="nl-NL" dirty="0" smtClean="0"/>
              <a:t>Baanhoek</a:t>
            </a:r>
          </a:p>
          <a:p>
            <a:pPr algn="l"/>
            <a:r>
              <a:rPr lang="nl-NL" dirty="0" smtClean="0"/>
              <a:t>29 </a:t>
            </a:r>
            <a:r>
              <a:rPr lang="nl-NL" dirty="0" smtClean="0"/>
              <a:t>juni 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96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713551" y="287453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2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04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8648"/>
            <a:ext cx="9928861" cy="7446647"/>
          </a:xfrm>
          <a:prstGeom prst="rect">
            <a:avLst/>
          </a:prstGeo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713551" y="329806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3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6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59302" y="329806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4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9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2"/>
          </a:xfrm>
          <a:prstGeom prst="rect">
            <a:avLst/>
          </a:prstGeo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13551" y="329806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5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05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159" y="-495300"/>
            <a:ext cx="10312399" cy="7734300"/>
          </a:xfrm>
          <a:prstGeom prst="rect">
            <a:avLst/>
          </a:prstGeom>
        </p:spPr>
      </p:pic>
      <p:sp>
        <p:nvSpPr>
          <p:cNvPr id="6" name="Ring 5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12932" y="287453"/>
            <a:ext cx="115817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  <a:endParaRPr lang="nl-NL" sz="8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33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 smtClean="0"/>
              <a:t>Thema’s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Kenmerken van de </a:t>
            </a:r>
            <a:r>
              <a:rPr lang="nl-NL" sz="2400" dirty="0" smtClean="0"/>
              <a:t>dijk</a:t>
            </a:r>
          </a:p>
          <a:p>
            <a:r>
              <a:rPr lang="nl-NL" sz="2400" dirty="0"/>
              <a:t>Bebouwing aan de dijk</a:t>
            </a:r>
            <a:endParaRPr lang="nl-NL" altLang="nl-NL" sz="2400" dirty="0" smtClean="0"/>
          </a:p>
          <a:p>
            <a:r>
              <a:rPr lang="nl-NL" sz="2400" dirty="0"/>
              <a:t>Groen langs de </a:t>
            </a:r>
            <a:r>
              <a:rPr lang="nl-NL" sz="2400" dirty="0" smtClean="0"/>
              <a:t>dijk</a:t>
            </a:r>
          </a:p>
          <a:p>
            <a:r>
              <a:rPr lang="nl-NL" sz="2400" dirty="0"/>
              <a:t>Openbare ruimte op de </a:t>
            </a:r>
            <a:r>
              <a:rPr lang="nl-NL" sz="2400" dirty="0" smtClean="0"/>
              <a:t>dijk</a:t>
            </a:r>
          </a:p>
          <a:p>
            <a:r>
              <a:rPr lang="nl-NL" sz="2400" dirty="0"/>
              <a:t>Verkeer en parkeren op de </a:t>
            </a:r>
            <a:r>
              <a:rPr lang="nl-NL" sz="2400" dirty="0" smtClean="0"/>
              <a:t>dijk</a:t>
            </a:r>
          </a:p>
          <a:p>
            <a:r>
              <a:rPr lang="nl-NL" sz="2400" dirty="0" smtClean="0"/>
              <a:t>Bedreigingen en kansen </a:t>
            </a:r>
            <a:r>
              <a:rPr lang="nl-NL" sz="2400" dirty="0"/>
              <a:t>voor de </a:t>
            </a:r>
            <a:r>
              <a:rPr lang="nl-NL" sz="2400" dirty="0" smtClean="0"/>
              <a:t>dijk</a:t>
            </a:r>
          </a:p>
          <a:p>
            <a:r>
              <a:rPr lang="nl-NL" sz="2400" dirty="0" smtClean="0"/>
              <a:t>Algemene aanvullingen en </a:t>
            </a:r>
            <a:r>
              <a:rPr lang="nl-NL" sz="2400" dirty="0"/>
              <a:t>suggesties</a:t>
            </a:r>
            <a:endParaRPr lang="nl-NL" altLang="nl-NL" sz="2400" dirty="0"/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2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Kenmerken van de dijk</a:t>
            </a:r>
            <a:endParaRPr lang="nl-NL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226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Grote diversiteit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9" y="1690689"/>
            <a:ext cx="3433521" cy="257514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17" y="1680473"/>
            <a:ext cx="3447143" cy="258535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9" y="4422864"/>
            <a:ext cx="3433521" cy="257514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17" y="4422864"/>
            <a:ext cx="3447143" cy="25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Contrasten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8" y="1690687"/>
            <a:ext cx="3902892" cy="2927169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57" y="1690688"/>
            <a:ext cx="3902893" cy="292716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7" b="29143"/>
          <a:stretch/>
        </p:blipFill>
        <p:spPr>
          <a:xfrm>
            <a:off x="1837217" y="4797071"/>
            <a:ext cx="5469566" cy="206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5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prstClr val="white"/>
                </a:solidFill>
              </a:rPr>
              <a:t>Monumentale </a:t>
            </a:r>
            <a:r>
              <a:rPr lang="nl-NL" dirty="0">
                <a:solidFill>
                  <a:prstClr val="white"/>
                </a:solidFill>
              </a:rPr>
              <a:t>dijkwoningen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22" y="1679156"/>
            <a:ext cx="3660140" cy="2745106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73" y="1690689"/>
            <a:ext cx="2458720" cy="184404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05" y="4582330"/>
            <a:ext cx="2445657" cy="183424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73" y="3671467"/>
            <a:ext cx="3660141" cy="27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/>
              <a:t>Agenda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altLang="nl-NL" sz="2400" dirty="0"/>
              <a:t>19.30	    Welkom</a:t>
            </a:r>
          </a:p>
          <a:p>
            <a:pPr>
              <a:buFontTx/>
              <a:buNone/>
            </a:pPr>
            <a:r>
              <a:rPr lang="nl-NL" altLang="nl-NL" sz="2400" dirty="0"/>
              <a:t>19.35	    Inleiding</a:t>
            </a:r>
          </a:p>
          <a:p>
            <a:pPr>
              <a:buFontTx/>
              <a:buNone/>
            </a:pPr>
            <a:r>
              <a:rPr lang="nl-NL" altLang="nl-NL" sz="2400" dirty="0"/>
              <a:t>19.40	    </a:t>
            </a:r>
            <a:r>
              <a:rPr lang="nl-NL" altLang="nl-NL" sz="2400" dirty="0" err="1" smtClean="0"/>
              <a:t>Sterkte-zwakte-analyse</a:t>
            </a:r>
            <a:endParaRPr lang="nl-NL" altLang="nl-NL" sz="2400" dirty="0"/>
          </a:p>
          <a:p>
            <a:pPr>
              <a:buFontTx/>
              <a:buNone/>
            </a:pPr>
            <a:r>
              <a:rPr lang="nl-NL" altLang="nl-NL" sz="2400" dirty="0"/>
              <a:t>21.25	    Afsluiting</a:t>
            </a:r>
          </a:p>
          <a:p>
            <a:pPr>
              <a:buFontTx/>
              <a:buNone/>
            </a:pPr>
            <a:r>
              <a:rPr lang="nl-NL" altLang="nl-NL" sz="2400" dirty="0"/>
              <a:t>21.30	    Einde</a:t>
            </a:r>
          </a:p>
        </p:txBody>
      </p:sp>
      <p:pic>
        <p:nvPicPr>
          <p:cNvPr id="133124" name="Picture 4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Kleinschalige dijkwoningen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" y="1690688"/>
            <a:ext cx="3862068" cy="289655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90688"/>
            <a:ext cx="3862068" cy="289655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" y="4774835"/>
            <a:ext cx="2533681" cy="190026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11" y="4774835"/>
            <a:ext cx="2533682" cy="190026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6833" y="4787170"/>
            <a:ext cx="2517234" cy="188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8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Boerderijen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39" y="1689738"/>
            <a:ext cx="2887975" cy="216598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" y="1689738"/>
            <a:ext cx="6027415" cy="452056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t="15567" r="28584" b="11961"/>
          <a:stretch/>
        </p:blipFill>
        <p:spPr>
          <a:xfrm>
            <a:off x="6289039" y="4051760"/>
            <a:ext cx="2887975" cy="280624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02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 dijkniveau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736"/>
            <a:ext cx="2978148" cy="223361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952" y="1689735"/>
            <a:ext cx="2978148" cy="223361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9132"/>
            <a:ext cx="2978148" cy="22336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63" y="4129132"/>
            <a:ext cx="2983526" cy="223764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04" y="2680789"/>
            <a:ext cx="2651760" cy="198882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03" y="4869180"/>
            <a:ext cx="2651761" cy="198882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04" y="493305"/>
            <a:ext cx="2651760" cy="198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Industriële gebouwen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19256"/>
          <a:stretch/>
        </p:blipFill>
        <p:spPr>
          <a:xfrm>
            <a:off x="-198120" y="1927859"/>
            <a:ext cx="4552454" cy="248759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46" y="4645309"/>
            <a:ext cx="2864707" cy="21485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5309"/>
            <a:ext cx="2860836" cy="214562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b="26712"/>
          <a:stretch/>
        </p:blipFill>
        <p:spPr>
          <a:xfrm>
            <a:off x="4625339" y="1927859"/>
            <a:ext cx="4686299" cy="248759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93" y="4655832"/>
            <a:ext cx="2864707" cy="214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Bijzondere bebouwing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6" t="21732" b="23845"/>
          <a:stretch/>
        </p:blipFill>
        <p:spPr>
          <a:xfrm>
            <a:off x="2918015" y="1690194"/>
            <a:ext cx="2390556" cy="167784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18213" r="13611" b="15283"/>
          <a:stretch/>
        </p:blipFill>
        <p:spPr>
          <a:xfrm>
            <a:off x="5498130" y="1689243"/>
            <a:ext cx="2882633" cy="16761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1"/>
          <a:stretch/>
        </p:blipFill>
        <p:spPr>
          <a:xfrm>
            <a:off x="4529788" y="3592385"/>
            <a:ext cx="3638852" cy="225397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r="5108" b="15867"/>
          <a:stretch/>
        </p:blipFill>
        <p:spPr>
          <a:xfrm>
            <a:off x="297180" y="1689243"/>
            <a:ext cx="2431275" cy="1676125"/>
          </a:xfrm>
          <a:prstGeom prst="rect">
            <a:avLst/>
          </a:prstGeom>
        </p:spPr>
      </p:pic>
      <p:pic>
        <p:nvPicPr>
          <p:cNvPr id="11" name="Tijdelijke aanduiding voor inhoud 10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92385"/>
            <a:ext cx="4346909" cy="3265615"/>
          </a:xfrm>
        </p:spPr>
      </p:pic>
    </p:spTree>
    <p:extLst>
      <p:ext uri="{BB962C8B-B14F-4D97-AF65-F5344CB8AC3E}">
        <p14:creationId xmlns:p14="http://schemas.microsoft.com/office/powerpoint/2010/main" val="310644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Relatie met rivier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1704978"/>
            <a:ext cx="2675587" cy="2006691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12" y="1690689"/>
            <a:ext cx="5030288" cy="377271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341"/>
            <a:ext cx="3879547" cy="29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Doorzichten</a:t>
            </a:r>
            <a:r>
              <a:rPr lang="nl-NL" dirty="0"/>
              <a:t> </a:t>
            </a:r>
            <a:r>
              <a:rPr lang="nl-NL" dirty="0" smtClean="0"/>
              <a:t>naar de </a:t>
            </a:r>
            <a:r>
              <a:rPr lang="nl-NL" dirty="0"/>
              <a:t>rivier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2" b="35433"/>
          <a:stretch/>
        </p:blipFill>
        <p:spPr>
          <a:xfrm>
            <a:off x="-388042" y="1690689"/>
            <a:ext cx="3634312" cy="207372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2"/>
          <a:stretch/>
        </p:blipFill>
        <p:spPr>
          <a:xfrm>
            <a:off x="819225" y="3948429"/>
            <a:ext cx="5375910" cy="350164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9"/>
          <a:stretch/>
        </p:blipFill>
        <p:spPr>
          <a:xfrm>
            <a:off x="6379028" y="1690689"/>
            <a:ext cx="2924991" cy="322273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64" y="1690689"/>
            <a:ext cx="2764971" cy="20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9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Stoepjes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6" y="1690688"/>
            <a:ext cx="2161734" cy="288231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59" y="1690688"/>
            <a:ext cx="3843081" cy="288231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48" y="3483300"/>
            <a:ext cx="2161733" cy="28823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" y="4745960"/>
            <a:ext cx="2159535" cy="161965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8"/>
          <a:stretch/>
        </p:blipFill>
        <p:spPr>
          <a:xfrm>
            <a:off x="2650458" y="4745960"/>
            <a:ext cx="3843081" cy="250997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49" y="1681767"/>
            <a:ext cx="2161733" cy="16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Zicht op achterland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55" y="1678097"/>
            <a:ext cx="4305300" cy="322897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" t="6569" r="308" b="3204"/>
          <a:stretch/>
        </p:blipFill>
        <p:spPr>
          <a:xfrm>
            <a:off x="4995649" y="1678097"/>
            <a:ext cx="2474780" cy="167470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55" y="5102756"/>
            <a:ext cx="2335107" cy="175133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86" y="5102756"/>
            <a:ext cx="2335107" cy="17513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17" y="5102756"/>
            <a:ext cx="2335106" cy="175133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20"/>
          <a:stretch/>
        </p:blipFill>
        <p:spPr>
          <a:xfrm>
            <a:off x="4995649" y="3557834"/>
            <a:ext cx="2474780" cy="134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9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397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/>
              <a:t>Inleiding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/>
              <a:t>Aanleiding bijeenkomst</a:t>
            </a:r>
          </a:p>
          <a:p>
            <a:r>
              <a:rPr lang="nl-NL" altLang="nl-NL" sz="2400" dirty="0"/>
              <a:t>Doelstelling en status bijeenkomst</a:t>
            </a:r>
          </a:p>
          <a:p>
            <a:r>
              <a:rPr lang="nl-NL" altLang="nl-NL" sz="2400" dirty="0"/>
              <a:t>Rol omwonenden en belanghebbenden </a:t>
            </a:r>
          </a:p>
          <a:p>
            <a:r>
              <a:rPr lang="nl-NL" altLang="nl-NL" sz="2400" dirty="0"/>
              <a:t>Vervolgtraject</a:t>
            </a:r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Bebouwing aan de dijk</a:t>
            </a: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5129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Waardevolle bebouwing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37" y="1697358"/>
            <a:ext cx="2632982" cy="1974737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01" y="1690689"/>
            <a:ext cx="4040173" cy="303013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02" y="4904400"/>
            <a:ext cx="2269519" cy="170213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9" y="3860572"/>
            <a:ext cx="3661290" cy="274596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01" y="4904401"/>
            <a:ext cx="2269519" cy="170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(Dreigende) verpaupering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53" y="1687231"/>
            <a:ext cx="2131060" cy="159829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53" y="3463330"/>
            <a:ext cx="2121838" cy="159137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" y="4088540"/>
            <a:ext cx="2123803" cy="159285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93"/>
          <a:stretch/>
        </p:blipFill>
        <p:spPr>
          <a:xfrm>
            <a:off x="4587363" y="1687231"/>
            <a:ext cx="4421113" cy="22284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73" y="4104754"/>
            <a:ext cx="2123803" cy="159285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53" y="5232513"/>
            <a:ext cx="2131060" cy="159829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63" y="4104754"/>
            <a:ext cx="2123802" cy="1592852"/>
          </a:xfrm>
          <a:prstGeom prst="rect">
            <a:avLst/>
          </a:prstGeom>
        </p:spPr>
      </p:pic>
      <p:pic>
        <p:nvPicPr>
          <p:cNvPr id="15" name="Tijdelijke aanduiding voor inhoud 14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" y="2324328"/>
            <a:ext cx="2121838" cy="1591378"/>
          </a:xfrm>
        </p:spPr>
      </p:pic>
    </p:spTree>
    <p:extLst>
      <p:ext uri="{BB962C8B-B14F-4D97-AF65-F5344CB8AC3E}">
        <p14:creationId xmlns:p14="http://schemas.microsoft.com/office/powerpoint/2010/main" val="371005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Matige uitstraling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87" y="1683756"/>
            <a:ext cx="2104571" cy="157842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86" y="5235680"/>
            <a:ext cx="2104571" cy="157842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87" y="3464266"/>
            <a:ext cx="2104571" cy="157842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12" y="3464267"/>
            <a:ext cx="2106384" cy="157978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4" y="4255000"/>
            <a:ext cx="3155537" cy="236665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12" y="5234320"/>
            <a:ext cx="2106384" cy="157978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4" y="1701810"/>
            <a:ext cx="3155537" cy="2366652"/>
          </a:xfrm>
          <a:prstGeom prst="rect">
            <a:avLst/>
          </a:prstGeom>
        </p:spPr>
      </p:pic>
      <p:pic>
        <p:nvPicPr>
          <p:cNvPr id="14" name="Tijdelijke aanduiding voor inhoud 1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12" y="1687698"/>
            <a:ext cx="2106384" cy="1579788"/>
          </a:xfrm>
        </p:spPr>
      </p:pic>
    </p:spTree>
    <p:extLst>
      <p:ext uri="{BB962C8B-B14F-4D97-AF65-F5344CB8AC3E}">
        <p14:creationId xmlns:p14="http://schemas.microsoft.com/office/powerpoint/2010/main" val="33851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Rommelige uitstraling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40" y="1690688"/>
            <a:ext cx="2033540" cy="152515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40" y="1690688"/>
            <a:ext cx="2023179" cy="15173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7" y="3935503"/>
            <a:ext cx="2007053" cy="150529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4" b="28407"/>
          <a:stretch/>
        </p:blipFill>
        <p:spPr>
          <a:xfrm>
            <a:off x="217987" y="1690688"/>
            <a:ext cx="4226193" cy="204311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2"/>
          <a:stretch/>
        </p:blipFill>
        <p:spPr>
          <a:xfrm>
            <a:off x="4627880" y="5646419"/>
            <a:ext cx="2032000" cy="121262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98" y="5654590"/>
            <a:ext cx="2002182" cy="150163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3935502"/>
            <a:ext cx="2023180" cy="151738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4" b="28391"/>
          <a:stretch/>
        </p:blipFill>
        <p:spPr>
          <a:xfrm>
            <a:off x="4626339" y="3395183"/>
            <a:ext cx="4238879" cy="20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6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Geslaagde nieuwbouw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6" y="1690689"/>
            <a:ext cx="3933187" cy="294989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85928"/>
            <a:ext cx="3945886" cy="2959414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68" y="4932703"/>
            <a:ext cx="2567063" cy="19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Niet passende nieuwbouw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7" y="1674634"/>
            <a:ext cx="2622248" cy="1966686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57" y="1682479"/>
            <a:ext cx="2622249" cy="196668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5" t="15225" b="25609"/>
          <a:stretch/>
        </p:blipFill>
        <p:spPr>
          <a:xfrm>
            <a:off x="147787" y="3840712"/>
            <a:ext cx="2627028" cy="196668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58" y="3840712"/>
            <a:ext cx="2622248" cy="196668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1"/>
          <a:stretch/>
        </p:blipFill>
        <p:spPr>
          <a:xfrm>
            <a:off x="5785349" y="3840713"/>
            <a:ext cx="4203624" cy="196668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00" b="7330"/>
          <a:stretch/>
        </p:blipFill>
        <p:spPr>
          <a:xfrm>
            <a:off x="5785349" y="1674406"/>
            <a:ext cx="2917594" cy="196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Passende nieuwbouw?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1" y="1690689"/>
            <a:ext cx="3709667" cy="278225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1" r="3330"/>
          <a:stretch/>
        </p:blipFill>
        <p:spPr>
          <a:xfrm>
            <a:off x="4071154" y="1690689"/>
            <a:ext cx="2482046" cy="278381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6" t="43288"/>
          <a:stretch/>
        </p:blipFill>
        <p:spPr>
          <a:xfrm>
            <a:off x="6734755" y="4676569"/>
            <a:ext cx="2561454" cy="176995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2" b="6879"/>
          <a:stretch/>
        </p:blipFill>
        <p:spPr>
          <a:xfrm>
            <a:off x="6734755" y="2575560"/>
            <a:ext cx="3690549" cy="189738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18" y="4676571"/>
            <a:ext cx="2914090" cy="176995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609"/>
          <a:stretch/>
        </p:blipFill>
        <p:spPr>
          <a:xfrm>
            <a:off x="4061460" y="4676570"/>
            <a:ext cx="2478043" cy="176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Storende ingrepen?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7" y="1690689"/>
            <a:ext cx="2982103" cy="2236577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8" t="7414" b="4288"/>
          <a:stretch/>
        </p:blipFill>
        <p:spPr>
          <a:xfrm>
            <a:off x="3642366" y="1690689"/>
            <a:ext cx="2192621" cy="223657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8" t="29256" r="19109"/>
          <a:stretch/>
        </p:blipFill>
        <p:spPr>
          <a:xfrm>
            <a:off x="6040733" y="1688934"/>
            <a:ext cx="2742662" cy="223833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6" b="19183"/>
          <a:stretch/>
        </p:blipFill>
        <p:spPr>
          <a:xfrm>
            <a:off x="0" y="4137661"/>
            <a:ext cx="2325556" cy="182604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9" b="12413"/>
          <a:stretch/>
        </p:blipFill>
        <p:spPr>
          <a:xfrm>
            <a:off x="6763484" y="4137660"/>
            <a:ext cx="2260664" cy="244164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97" y="4137661"/>
            <a:ext cx="4019986" cy="244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5" y="1832884"/>
            <a:ext cx="2071839" cy="1553880"/>
          </a:xfr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Storende elementen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63" y="1832884"/>
            <a:ext cx="2071839" cy="155388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01" y="1836968"/>
            <a:ext cx="2066395" cy="15497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8"/>
          <a:stretch/>
        </p:blipFill>
        <p:spPr>
          <a:xfrm>
            <a:off x="164525" y="3596640"/>
            <a:ext cx="3081595" cy="174060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13589"/>
          <a:stretch/>
        </p:blipFill>
        <p:spPr>
          <a:xfrm>
            <a:off x="6946094" y="3578029"/>
            <a:ext cx="2080261" cy="177782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95" y="613083"/>
            <a:ext cx="2080261" cy="277368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" t="14694" r="459" b="14629"/>
          <a:stretch/>
        </p:blipFill>
        <p:spPr>
          <a:xfrm>
            <a:off x="3436618" y="3596640"/>
            <a:ext cx="3318978" cy="17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0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733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Groen langs de dijk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343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Waardevolle bomen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2878121" cy="2158591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39" y="1690688"/>
            <a:ext cx="2878121" cy="215859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6"/>
          <a:stretch/>
        </p:blipFill>
        <p:spPr>
          <a:xfrm>
            <a:off x="2728994" y="5029199"/>
            <a:ext cx="2217434" cy="141269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59" y="5029198"/>
            <a:ext cx="1883596" cy="141269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22" y="2972075"/>
            <a:ext cx="2138982" cy="160423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22" y="1115014"/>
            <a:ext cx="2138982" cy="160423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3"/>
          <a:stretch/>
        </p:blipFill>
        <p:spPr>
          <a:xfrm>
            <a:off x="5170767" y="5029199"/>
            <a:ext cx="2103698" cy="141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Belangrijk groen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96" y="1690689"/>
            <a:ext cx="3882388" cy="2911791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13" y="4826592"/>
            <a:ext cx="2256971" cy="16927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15" y="3606074"/>
            <a:ext cx="3884326" cy="291324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9" b="25097"/>
          <a:stretch/>
        </p:blipFill>
        <p:spPr>
          <a:xfrm>
            <a:off x="5313015" y="1690689"/>
            <a:ext cx="3574304" cy="169272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79" y="4826592"/>
            <a:ext cx="2276203" cy="170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3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Beeldbepalend particulier groen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465"/>
            <a:ext cx="2264528" cy="1698397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12" y="1690689"/>
            <a:ext cx="2251495" cy="16886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91" y="1679463"/>
            <a:ext cx="2251496" cy="168862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143"/>
            <a:ext cx="2400276" cy="180020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90" y="3891824"/>
            <a:ext cx="2386368" cy="178977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29" y="3912688"/>
            <a:ext cx="1338113" cy="178415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313" y="3891824"/>
            <a:ext cx="2406687" cy="180501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69" y="1666425"/>
            <a:ext cx="2268881" cy="17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Aan de natuur overgelaten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07" y="1712598"/>
            <a:ext cx="2530777" cy="1898083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4" y="2538129"/>
            <a:ext cx="2119085" cy="15893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7" y="4875046"/>
            <a:ext cx="2286596" cy="171494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47" y="1712598"/>
            <a:ext cx="2899713" cy="217478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57" y="3332786"/>
            <a:ext cx="3032429" cy="22743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84" y="4882640"/>
            <a:ext cx="2276470" cy="17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697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Openbare ruimte op de dijk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2608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Dijkvormen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" y="1666877"/>
            <a:ext cx="2111829" cy="1583871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30" y="5304877"/>
            <a:ext cx="2150987" cy="161324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45" y="5304877"/>
            <a:ext cx="2150986" cy="161324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69" y="3485809"/>
            <a:ext cx="2111829" cy="158387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69" y="5304877"/>
            <a:ext cx="2111829" cy="158387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45" y="1666877"/>
            <a:ext cx="4537072" cy="34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3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Goede ruimtelijke kwaliteit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5" y="1690688"/>
            <a:ext cx="2699659" cy="202474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55" y="1690689"/>
            <a:ext cx="2699657" cy="202474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5" y="3930468"/>
            <a:ext cx="2264228" cy="169817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73" y="3304072"/>
            <a:ext cx="1967307" cy="147548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73" y="4966028"/>
            <a:ext cx="1769187" cy="132689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574" y="3930468"/>
            <a:ext cx="3142436" cy="235682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0"/>
          <a:stretch/>
        </p:blipFill>
        <p:spPr>
          <a:xfrm>
            <a:off x="6026073" y="1690688"/>
            <a:ext cx="2637867" cy="14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6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 smtClean="0"/>
              <a:t>Integrale dijkvisie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/>
              <a:t>Gehele historische dijklint Sliedrecht</a:t>
            </a:r>
          </a:p>
          <a:p>
            <a:r>
              <a:rPr lang="nl-NL" altLang="nl-NL" sz="2400" dirty="0"/>
              <a:t>Samenhang</a:t>
            </a:r>
          </a:p>
          <a:p>
            <a:r>
              <a:rPr lang="nl-NL" altLang="nl-NL" sz="2400" dirty="0"/>
              <a:t>Kwaliteit en cultuurhistorische waarde</a:t>
            </a:r>
          </a:p>
          <a:p>
            <a:r>
              <a:rPr lang="nl-NL" altLang="nl-NL" sz="2400" dirty="0"/>
              <a:t>Mogelijke toekomstige </a:t>
            </a:r>
            <a:r>
              <a:rPr lang="nl-NL" altLang="nl-NL" sz="2400" dirty="0" smtClean="0"/>
              <a:t>dijkverzwaring</a:t>
            </a:r>
            <a:endParaRPr lang="nl-NL" altLang="nl-NL" sz="2400" dirty="0"/>
          </a:p>
          <a:p>
            <a:r>
              <a:rPr lang="nl-NL" altLang="nl-NL" sz="2400" dirty="0"/>
              <a:t>Uitkoopregeling hoogspanningslijnen</a:t>
            </a:r>
          </a:p>
          <a:p>
            <a:r>
              <a:rPr lang="nl-NL" altLang="nl-NL" sz="2400" dirty="0"/>
              <a:t>Verkeersveiligheid, groen en recreatie</a:t>
            </a:r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1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Accenten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013"/>
            <a:ext cx="4107543" cy="3080657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5" b="38467"/>
          <a:stretch/>
        </p:blipFill>
        <p:spPr>
          <a:xfrm>
            <a:off x="4368801" y="4979488"/>
            <a:ext cx="5272034" cy="144235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9488"/>
            <a:ext cx="1923143" cy="144235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1" y="4979488"/>
            <a:ext cx="1923142" cy="144235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36"/>
          <a:stretch/>
        </p:blipFill>
        <p:spPr>
          <a:xfrm>
            <a:off x="4368801" y="3363929"/>
            <a:ext cx="2359659" cy="139974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1" y="594023"/>
            <a:ext cx="3990339" cy="252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2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142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Verkeer en parkeren</a:t>
            </a:r>
            <a:br>
              <a:rPr lang="nl-NL" dirty="0" smtClean="0"/>
            </a:br>
            <a:r>
              <a:rPr lang="nl-NL" dirty="0" smtClean="0"/>
              <a:t>op de dijk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9063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Kruispunten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688"/>
            <a:ext cx="3779520" cy="2834640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636" y="1685688"/>
            <a:ext cx="3779884" cy="283491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5466"/>
            <a:ext cx="2841131" cy="213084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"/>
          <a:stretch/>
        </p:blipFill>
        <p:spPr>
          <a:xfrm>
            <a:off x="6202680" y="4770598"/>
            <a:ext cx="2941320" cy="213084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83" y="4778219"/>
            <a:ext cx="2851995" cy="213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Langzaam verkeer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t="16729" b="24173"/>
          <a:stretch/>
        </p:blipFill>
        <p:spPr>
          <a:xfrm>
            <a:off x="0" y="1654199"/>
            <a:ext cx="4709160" cy="299389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5" t="16729" r="281" b="26259"/>
          <a:stretch/>
        </p:blipFill>
        <p:spPr>
          <a:xfrm>
            <a:off x="4941752" y="1654199"/>
            <a:ext cx="2049781" cy="12496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92040"/>
            <a:ext cx="2621280" cy="196596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02" y="4892040"/>
            <a:ext cx="2760378" cy="207028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04" y="4892040"/>
            <a:ext cx="2646075" cy="198455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21740"/>
          <a:stretch/>
        </p:blipFill>
        <p:spPr>
          <a:xfrm>
            <a:off x="4941752" y="3145352"/>
            <a:ext cx="2868748" cy="14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Auto- en vrachtverkeer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2491740" cy="1868806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64" y="1690689"/>
            <a:ext cx="2491742" cy="186880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30" y="1668239"/>
            <a:ext cx="2521674" cy="189125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6" y="3837465"/>
            <a:ext cx="3793339" cy="284500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18" y="3821034"/>
            <a:ext cx="2890882" cy="216816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499" y="3837465"/>
            <a:ext cx="1711355" cy="128351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499" y="5398952"/>
            <a:ext cx="1711357" cy="12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Parkeren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0" b="32257"/>
          <a:stretch/>
        </p:blipFill>
        <p:spPr>
          <a:xfrm>
            <a:off x="358571" y="1704978"/>
            <a:ext cx="8490538" cy="2653662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80" y="4572979"/>
            <a:ext cx="2229768" cy="1672326"/>
          </a:xfr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7" r="29975" b="26938"/>
          <a:stretch/>
        </p:blipFill>
        <p:spPr>
          <a:xfrm>
            <a:off x="5263475" y="4571844"/>
            <a:ext cx="3583346" cy="167392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2" y="4571843"/>
            <a:ext cx="2231282" cy="16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6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18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Bedreigingen en kansen</a:t>
            </a:r>
            <a:br>
              <a:rPr lang="nl-NL" dirty="0" smtClean="0"/>
            </a:br>
            <a:r>
              <a:rPr lang="nl-NL" dirty="0" smtClean="0"/>
              <a:t>voor de dijk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42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nl-NL" dirty="0" smtClean="0"/>
              <a:t>Dijkverhoging en/of dijkverzwaring</a:t>
            </a:r>
            <a:endParaRPr lang="nl-NL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6" y="1760532"/>
            <a:ext cx="6237211" cy="4677909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16" y="1760532"/>
            <a:ext cx="1767713" cy="132999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64" y="5111644"/>
            <a:ext cx="1763465" cy="13267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16" y="3433875"/>
            <a:ext cx="1767713" cy="13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 err="1" smtClean="0"/>
              <a:t>Sterkte-zwakte-analyse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altLang="nl-NL" sz="2400" dirty="0" smtClean="0"/>
              <a:t>Inventarisatie </a:t>
            </a:r>
            <a:r>
              <a:rPr lang="nl-NL" altLang="nl-NL" sz="2400" dirty="0" smtClean="0"/>
              <a:t>gemeente</a:t>
            </a:r>
          </a:p>
          <a:p>
            <a:r>
              <a:rPr lang="nl-NL" altLang="nl-NL" sz="2400" dirty="0" smtClean="0"/>
              <a:t>Reactie bewoners en bedrijven</a:t>
            </a:r>
          </a:p>
          <a:p>
            <a:r>
              <a:rPr lang="nl-NL" altLang="nl-NL" sz="2400" dirty="0" smtClean="0"/>
              <a:t>Input opstellen dijkvisie</a:t>
            </a:r>
            <a:endParaRPr lang="nl-NL" altLang="nl-NL" sz="2400" dirty="0"/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71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Hoogspanningsverbindingen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90688"/>
            <a:ext cx="2020629" cy="151547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79" y="1689736"/>
            <a:ext cx="6005584" cy="450418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00705"/>
            <a:ext cx="2020629" cy="26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0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Recreatie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3" y="1690689"/>
            <a:ext cx="2562378" cy="1921783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96" y="1690688"/>
            <a:ext cx="2562379" cy="192178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60" y="1690689"/>
            <a:ext cx="1909525" cy="254603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60" y="3828506"/>
            <a:ext cx="2008415" cy="267788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8506"/>
            <a:ext cx="3570514" cy="267788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60" y="4481781"/>
            <a:ext cx="2699480" cy="20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8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413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Algemene aanvullingen</a:t>
            </a:r>
            <a:br>
              <a:rPr lang="nl-NL" dirty="0" smtClean="0"/>
            </a:br>
            <a:r>
              <a:rPr lang="nl-NL" dirty="0" smtClean="0"/>
              <a:t>en suggesties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4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items gemist?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96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 smtClean="0"/>
              <a:t>Afsluiting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/>
              <a:t>Opstellen ontwerpvisie</a:t>
            </a:r>
          </a:p>
          <a:p>
            <a:r>
              <a:rPr lang="nl-NL" altLang="nl-NL" sz="2400" dirty="0" smtClean="0"/>
              <a:t>Inspraak ontwerpvisie</a:t>
            </a:r>
            <a:endParaRPr lang="nl-NL" altLang="nl-NL" sz="2400" dirty="0"/>
          </a:p>
          <a:p>
            <a:r>
              <a:rPr lang="nl-NL" altLang="nl-NL" sz="2400" dirty="0" smtClean="0"/>
              <a:t>Vaststellen Dijkvisie</a:t>
            </a:r>
            <a:endParaRPr lang="nl-NL" altLang="nl-NL" sz="2400" dirty="0"/>
          </a:p>
          <a:p>
            <a:r>
              <a:rPr lang="nl-NL" altLang="nl-NL" sz="2400" dirty="0" smtClean="0"/>
              <a:t>Dankwoord</a:t>
            </a:r>
            <a:endParaRPr lang="nl-NL" altLang="nl-NL" sz="2400" dirty="0"/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8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altLang="nl-NL" dirty="0" smtClean="0"/>
              <a:t>Einde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altLang="nl-NL" sz="2400" dirty="0"/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9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Hoe goed kent u de dijk?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2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8000" b="1" dirty="0" smtClean="0">
                <a:solidFill>
                  <a:srgbClr val="C0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QUIZ</a:t>
            </a:r>
            <a:endParaRPr lang="nl-NL" sz="8000" b="1" dirty="0">
              <a:solidFill>
                <a:srgbClr val="C0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60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Raad waar u staat!</a:t>
            </a:r>
            <a:endParaRPr lang="nl-NL" dirty="0"/>
          </a:p>
        </p:txBody>
      </p:sp>
      <p:pic>
        <p:nvPicPr>
          <p:cNvPr id="6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713551" y="287453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1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4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ndaard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Standaard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</TotalTime>
  <Words>428</Words>
  <Application>Microsoft Office PowerPoint</Application>
  <PresentationFormat>Diavoorstelling (4:3)</PresentationFormat>
  <Paragraphs>130</Paragraphs>
  <Slides>66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4</vt:i4>
      </vt:variant>
      <vt:variant>
        <vt:lpstr>Diatitels</vt:lpstr>
      </vt:variant>
      <vt:variant>
        <vt:i4>66</vt:i4>
      </vt:variant>
    </vt:vector>
  </HeadingPairs>
  <TitlesOfParts>
    <vt:vector size="74" baseType="lpstr">
      <vt:lpstr>Arial</vt:lpstr>
      <vt:lpstr>Calibri</vt:lpstr>
      <vt:lpstr>Calibri Light</vt:lpstr>
      <vt:lpstr>Vani</vt:lpstr>
      <vt:lpstr>Standaardontwerp</vt:lpstr>
      <vt:lpstr>1_Standaardontwerp</vt:lpstr>
      <vt:lpstr>3_Standaardontwerp</vt:lpstr>
      <vt:lpstr>Office Theme</vt:lpstr>
      <vt:lpstr>Dijkvisie</vt:lpstr>
      <vt:lpstr>Agenda</vt:lpstr>
      <vt:lpstr>Inleiding</vt:lpstr>
      <vt:lpstr>PowerPoint-presentatie</vt:lpstr>
      <vt:lpstr>Integrale dijkvisie</vt:lpstr>
      <vt:lpstr>Sterkte-zwakte-analyse</vt:lpstr>
      <vt:lpstr>Hoe goed kent u de dijk?</vt:lpstr>
      <vt:lpstr>QUIZ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Thema’s</vt:lpstr>
      <vt:lpstr>Kenmerken van de dijk</vt:lpstr>
      <vt:lpstr>Grote diversiteit</vt:lpstr>
      <vt:lpstr>Contrasten</vt:lpstr>
      <vt:lpstr>Monumentale dijkwoningen</vt:lpstr>
      <vt:lpstr>Kleinschalige dijkwoningen</vt:lpstr>
      <vt:lpstr>Boerderijen</vt:lpstr>
      <vt:lpstr>Onder dijkniveau</vt:lpstr>
      <vt:lpstr>Industriële gebouwen</vt:lpstr>
      <vt:lpstr>Bijzondere bebouwing</vt:lpstr>
      <vt:lpstr>Relatie met rivier</vt:lpstr>
      <vt:lpstr>Doorzichten naar de rivier </vt:lpstr>
      <vt:lpstr>Stoepjes</vt:lpstr>
      <vt:lpstr>Zicht op achterland</vt:lpstr>
      <vt:lpstr>Wat is uw mening?</vt:lpstr>
      <vt:lpstr>Bebouwing aan de dijk</vt:lpstr>
      <vt:lpstr>Waardevolle bebouwing</vt:lpstr>
      <vt:lpstr>(Dreigende) verpaupering</vt:lpstr>
      <vt:lpstr>Matige uitstraling</vt:lpstr>
      <vt:lpstr>Rommelige uitstraling</vt:lpstr>
      <vt:lpstr>Geslaagde nieuwbouw</vt:lpstr>
      <vt:lpstr>Niet passende nieuwbouw</vt:lpstr>
      <vt:lpstr>Passende nieuwbouw?</vt:lpstr>
      <vt:lpstr>Storende ingrepen?</vt:lpstr>
      <vt:lpstr>Storende elementen</vt:lpstr>
      <vt:lpstr>Wat is uw mening?</vt:lpstr>
      <vt:lpstr>Groen langs de dijk</vt:lpstr>
      <vt:lpstr>Waardevolle bomen</vt:lpstr>
      <vt:lpstr>Belangrijk groen</vt:lpstr>
      <vt:lpstr>Beeldbepalend particulier groen</vt:lpstr>
      <vt:lpstr>Aan de natuur overgelaten</vt:lpstr>
      <vt:lpstr>Wat is uw mening?</vt:lpstr>
      <vt:lpstr>Openbare ruimte op de dijk</vt:lpstr>
      <vt:lpstr>Dijkvormen</vt:lpstr>
      <vt:lpstr>Goede ruimtelijke kwaliteit</vt:lpstr>
      <vt:lpstr>Accenten</vt:lpstr>
      <vt:lpstr>Wat is uw mening?</vt:lpstr>
      <vt:lpstr>Verkeer en parkeren op de dijk</vt:lpstr>
      <vt:lpstr>Kruispunten</vt:lpstr>
      <vt:lpstr>Langzaam verkeer</vt:lpstr>
      <vt:lpstr>Auto- en vrachtverkeer</vt:lpstr>
      <vt:lpstr>Parkeren</vt:lpstr>
      <vt:lpstr>Wat is uw mening?</vt:lpstr>
      <vt:lpstr>Bedreigingen en kansen voor de dijk</vt:lpstr>
      <vt:lpstr>Dijkverhoging en/of dijkverzwaring</vt:lpstr>
      <vt:lpstr>Hoogspanningsverbindingen</vt:lpstr>
      <vt:lpstr>Recreatie</vt:lpstr>
      <vt:lpstr>Wat is uw mening?</vt:lpstr>
      <vt:lpstr>Algemene aanvullingen en suggesties</vt:lpstr>
      <vt:lpstr>Wat is uw mening?</vt:lpstr>
      <vt:lpstr>Afsluiting</vt:lpstr>
      <vt:lpstr>Einde</vt:lpstr>
    </vt:vector>
  </TitlesOfParts>
  <Company>Servicecentrum Drechtsteden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Lipman, RJ</dc:creator>
  <cp:lastModifiedBy>Lipman, RJ</cp:lastModifiedBy>
  <cp:revision>226</cp:revision>
  <cp:lastPrinted>2015-06-22T13:42:37Z</cp:lastPrinted>
  <dcterms:created xsi:type="dcterms:W3CDTF">2015-06-05T07:21:44Z</dcterms:created>
  <dcterms:modified xsi:type="dcterms:W3CDTF">2015-06-29T13:51:36Z</dcterms:modified>
</cp:coreProperties>
</file>