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56" r:id="rId3"/>
    <p:sldMasterId id="2147483792" r:id="rId4"/>
  </p:sldMasterIdLst>
  <p:handoutMasterIdLst>
    <p:handoutMasterId r:id="rId60"/>
  </p:handoutMasterIdLst>
  <p:sldIdLst>
    <p:sldId id="256" r:id="rId5"/>
    <p:sldId id="259" r:id="rId6"/>
    <p:sldId id="260" r:id="rId7"/>
    <p:sldId id="265" r:id="rId8"/>
    <p:sldId id="262" r:id="rId9"/>
    <p:sldId id="261" r:id="rId10"/>
    <p:sldId id="266" r:id="rId11"/>
    <p:sldId id="267" r:id="rId12"/>
    <p:sldId id="269" r:id="rId13"/>
    <p:sldId id="443" r:id="rId14"/>
    <p:sldId id="274" r:id="rId15"/>
    <p:sldId id="275" r:id="rId16"/>
    <p:sldId id="276" r:id="rId17"/>
    <p:sldId id="277" r:id="rId18"/>
    <p:sldId id="456" r:id="rId19"/>
    <p:sldId id="419" r:id="rId20"/>
    <p:sldId id="427" r:id="rId21"/>
    <p:sldId id="431" r:id="rId22"/>
    <p:sldId id="433" r:id="rId23"/>
    <p:sldId id="429" r:id="rId24"/>
    <p:sldId id="459" r:id="rId25"/>
    <p:sldId id="435" r:id="rId26"/>
    <p:sldId id="438" r:id="rId27"/>
    <p:sldId id="437" r:id="rId28"/>
    <p:sldId id="461" r:id="rId29"/>
    <p:sldId id="420" r:id="rId30"/>
    <p:sldId id="413" r:id="rId31"/>
    <p:sldId id="271" r:id="rId32"/>
    <p:sldId id="298" r:id="rId33"/>
    <p:sldId id="341" r:id="rId34"/>
    <p:sldId id="293" r:id="rId35"/>
    <p:sldId id="335" r:id="rId36"/>
    <p:sldId id="425" r:id="rId37"/>
    <p:sldId id="273" r:id="rId38"/>
    <p:sldId id="360" r:id="rId39"/>
    <p:sldId id="362" r:id="rId40"/>
    <p:sldId id="440" r:id="rId41"/>
    <p:sldId id="424" r:id="rId42"/>
    <p:sldId id="426" r:id="rId43"/>
    <p:sldId id="441" r:id="rId44"/>
    <p:sldId id="458" r:id="rId45"/>
    <p:sldId id="457" r:id="rId46"/>
    <p:sldId id="466" r:id="rId47"/>
    <p:sldId id="455" r:id="rId48"/>
    <p:sldId id="370" r:id="rId49"/>
    <p:sldId id="462" r:id="rId50"/>
    <p:sldId id="463" r:id="rId51"/>
    <p:sldId id="423" r:id="rId52"/>
    <p:sldId id="329" r:id="rId53"/>
    <p:sldId id="330" r:id="rId54"/>
    <p:sldId id="467" r:id="rId55"/>
    <p:sldId id="464" r:id="rId56"/>
    <p:sldId id="453" r:id="rId57"/>
    <p:sldId id="445" r:id="rId58"/>
    <p:sldId id="446" r:id="rId59"/>
  </p:sldIdLst>
  <p:sldSz cx="9144000" cy="6858000" type="screen4x3"/>
  <p:notesSz cx="6794500" cy="9931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5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notesViewPr>
    <p:cSldViewPr snapToGrid="0">
      <p:cViewPr varScale="1">
        <p:scale>
          <a:sx n="100" d="100"/>
          <a:sy n="100" d="100"/>
        </p:scale>
        <p:origin x="35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8646" y="2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6647E-4C63-4090-9863-A88E7642F052}" type="datetimeFigureOut">
              <a:rPr lang="nl-NL" smtClean="0"/>
              <a:t>6-7-2015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8646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3BBBA-523B-4A8E-BC5A-B5DF6407DA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05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5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77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1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1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09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7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7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06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86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61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7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85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53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3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88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3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8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06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12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25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15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3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3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33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15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54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54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93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8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187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60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82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9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51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5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46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82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52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4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0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6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64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4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2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8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3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4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84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7" b="1400"/>
          <a:stretch/>
        </p:blipFill>
        <p:spPr>
          <a:xfrm>
            <a:off x="0" y="689428"/>
            <a:ext cx="9144000" cy="54718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1656" y="636823"/>
            <a:ext cx="4579257" cy="1305079"/>
          </a:xfrm>
        </p:spPr>
        <p:txBody>
          <a:bodyPr/>
          <a:lstStyle/>
          <a:p>
            <a:r>
              <a:rPr lang="nl-NL" sz="8000" b="1" dirty="0" smtClean="0"/>
              <a:t>Dijkvisie</a:t>
            </a:r>
            <a:endParaRPr lang="nl-NL" sz="8000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5713" y="1889296"/>
            <a:ext cx="4971144" cy="625131"/>
          </a:xfrm>
        </p:spPr>
        <p:txBody>
          <a:bodyPr/>
          <a:lstStyle/>
          <a:p>
            <a:r>
              <a:rPr lang="nl-NL" dirty="0" smtClean="0"/>
              <a:t>Bewonersavond Kerkbuurt 6 juli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96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13551" y="287453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2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04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13551" y="329806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3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6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59302" y="329806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4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1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13551" y="329806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5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5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ing 5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12932" y="287453"/>
            <a:ext cx="115817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  <a:endParaRPr lang="nl-NL" sz="8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3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Thema’s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Kenmerken van de </a:t>
            </a:r>
            <a:r>
              <a:rPr lang="nl-NL" sz="2400" dirty="0" smtClean="0"/>
              <a:t>dijk</a:t>
            </a:r>
          </a:p>
          <a:p>
            <a:r>
              <a:rPr lang="nl-NL" sz="2400" dirty="0"/>
              <a:t>Bebouwing aan de dijk</a:t>
            </a:r>
            <a:endParaRPr lang="nl-NL" altLang="nl-NL" sz="2400" dirty="0" smtClean="0"/>
          </a:p>
          <a:p>
            <a:r>
              <a:rPr lang="nl-NL" sz="2400" dirty="0"/>
              <a:t>Groen langs de </a:t>
            </a:r>
            <a:r>
              <a:rPr lang="nl-NL" sz="2400" dirty="0" smtClean="0"/>
              <a:t>dijk</a:t>
            </a:r>
          </a:p>
          <a:p>
            <a:r>
              <a:rPr lang="nl-NL" sz="2400" dirty="0"/>
              <a:t>Openbare ruimte op de </a:t>
            </a:r>
            <a:r>
              <a:rPr lang="nl-NL" sz="2400" dirty="0" smtClean="0"/>
              <a:t>dijk</a:t>
            </a:r>
          </a:p>
          <a:p>
            <a:r>
              <a:rPr lang="nl-NL" sz="2400" dirty="0"/>
              <a:t>Verkeer en parkeren op de </a:t>
            </a:r>
            <a:r>
              <a:rPr lang="nl-NL" sz="2400" dirty="0" smtClean="0"/>
              <a:t>dijk</a:t>
            </a:r>
          </a:p>
          <a:p>
            <a:r>
              <a:rPr lang="nl-NL" sz="2400" dirty="0"/>
              <a:t>Bedreigingen </a:t>
            </a:r>
            <a:r>
              <a:rPr lang="nl-NL" sz="2400" dirty="0" smtClean="0"/>
              <a:t>en kansen voor </a:t>
            </a:r>
            <a:r>
              <a:rPr lang="nl-NL" sz="2400" dirty="0"/>
              <a:t>de </a:t>
            </a:r>
            <a:r>
              <a:rPr lang="nl-NL" sz="2400" dirty="0" smtClean="0"/>
              <a:t>dijk</a:t>
            </a:r>
            <a:endParaRPr lang="nl-NL" sz="2400" dirty="0" smtClean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2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Kenmerken van de dijk</a:t>
            </a:r>
            <a:endParaRPr lang="nl-NL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26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Grote diversiteiten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1" y="1690689"/>
            <a:ext cx="2491893" cy="1868920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7523"/>
            <a:ext cx="4004687" cy="300351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65" y="3736582"/>
            <a:ext cx="2749168" cy="206187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6"/>
          <a:stretch/>
        </p:blipFill>
        <p:spPr>
          <a:xfrm>
            <a:off x="2932808" y="1690689"/>
            <a:ext cx="3362714" cy="186892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56" y="1690689"/>
            <a:ext cx="2504151" cy="187811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1" y="3736582"/>
            <a:ext cx="1837023" cy="137776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0" y="5353808"/>
            <a:ext cx="2005589" cy="15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Contrasten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22" y="1712023"/>
            <a:ext cx="2339436" cy="1754577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52" y="1727855"/>
            <a:ext cx="2318327" cy="173874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0569"/>
            <a:ext cx="2459706" cy="184477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59" y="3640569"/>
            <a:ext cx="2550776" cy="191308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3"/>
          <a:stretch/>
        </p:blipFill>
        <p:spPr>
          <a:xfrm>
            <a:off x="174131" y="1708726"/>
            <a:ext cx="2865997" cy="175457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68" y="3640569"/>
            <a:ext cx="3660956" cy="27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prstClr val="white"/>
                </a:solidFill>
              </a:rPr>
              <a:t>Monumentale panden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3203120" cy="240234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3"/>
          <a:stretch/>
        </p:blipFill>
        <p:spPr>
          <a:xfrm>
            <a:off x="3367789" y="1690689"/>
            <a:ext cx="2872085" cy="19913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2" y="1690688"/>
            <a:ext cx="2655179" cy="199138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89" y="3879226"/>
            <a:ext cx="2872085" cy="215406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9"/>
          <a:stretch/>
        </p:blipFill>
        <p:spPr>
          <a:xfrm>
            <a:off x="6404542" y="3879226"/>
            <a:ext cx="2872085" cy="266622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7" y="4278104"/>
            <a:ext cx="2992663" cy="19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/>
              <a:t>Agenda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altLang="nl-NL" sz="2400" dirty="0"/>
              <a:t>19.30	    Welkom</a:t>
            </a:r>
          </a:p>
          <a:p>
            <a:pPr>
              <a:buFontTx/>
              <a:buNone/>
            </a:pPr>
            <a:r>
              <a:rPr lang="nl-NL" altLang="nl-NL" sz="2400" dirty="0"/>
              <a:t>19.35	    Inleiding</a:t>
            </a:r>
          </a:p>
          <a:p>
            <a:pPr>
              <a:buFontTx/>
              <a:buNone/>
            </a:pPr>
            <a:r>
              <a:rPr lang="nl-NL" altLang="nl-NL" sz="2400" dirty="0"/>
              <a:t>19.40	    </a:t>
            </a:r>
            <a:r>
              <a:rPr lang="nl-NL" altLang="nl-NL" sz="2400" dirty="0" err="1" smtClean="0"/>
              <a:t>Sterkte-zwakte-analyse</a:t>
            </a:r>
            <a:endParaRPr lang="nl-NL" altLang="nl-NL" sz="2400" dirty="0"/>
          </a:p>
          <a:p>
            <a:pPr>
              <a:buFontTx/>
              <a:buNone/>
            </a:pPr>
            <a:r>
              <a:rPr lang="nl-NL" altLang="nl-NL" sz="2400" dirty="0"/>
              <a:t>21.25	    Afsluiting</a:t>
            </a:r>
          </a:p>
          <a:p>
            <a:pPr>
              <a:buFontTx/>
              <a:buNone/>
            </a:pPr>
            <a:r>
              <a:rPr lang="nl-NL" altLang="nl-NL" sz="2400" dirty="0"/>
              <a:t>21.30	    Einde</a:t>
            </a:r>
          </a:p>
        </p:txBody>
      </p:sp>
      <p:pic>
        <p:nvPicPr>
          <p:cNvPr id="133124" name="Picture 4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Kleinschalige panden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8" y="1690688"/>
            <a:ext cx="2727932" cy="2045949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690690"/>
            <a:ext cx="2728686" cy="204651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98" y="1690688"/>
            <a:ext cx="2727932" cy="20459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1" y="3949372"/>
            <a:ext cx="3050040" cy="228752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03" y="3949372"/>
            <a:ext cx="2541261" cy="190594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6" y="3962544"/>
            <a:ext cx="2523699" cy="18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Bijzondere gebouwen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81" y="1132115"/>
            <a:ext cx="2502975" cy="3337300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57" y="1690689"/>
            <a:ext cx="3704967" cy="27787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545" r="13894" b="-545"/>
          <a:stretch/>
        </p:blipFill>
        <p:spPr>
          <a:xfrm>
            <a:off x="-653141" y="1690689"/>
            <a:ext cx="3193141" cy="27914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9"/>
          <a:stretch/>
        </p:blipFill>
        <p:spPr>
          <a:xfrm>
            <a:off x="3122663" y="4666340"/>
            <a:ext cx="2922209" cy="181428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6340"/>
            <a:ext cx="2922209" cy="219165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26" y="4666341"/>
            <a:ext cx="2922209" cy="21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Detailhandel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0" y="1703587"/>
            <a:ext cx="2350771" cy="1763079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99" y="1703586"/>
            <a:ext cx="2350771" cy="176307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778" y="810383"/>
            <a:ext cx="3541708" cy="265628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10" y="5631542"/>
            <a:ext cx="1644403" cy="123330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11" y="3666038"/>
            <a:ext cx="2354839" cy="176613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6038"/>
            <a:ext cx="2001397" cy="150104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69" y="3666330"/>
            <a:ext cx="2910570" cy="218292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66458"/>
            <a:ext cx="2001397" cy="150104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4" t="11765" r="31083" b="44920"/>
          <a:stretch/>
        </p:blipFill>
        <p:spPr>
          <a:xfrm>
            <a:off x="7182984" y="5631541"/>
            <a:ext cx="1184502" cy="12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Stoepjes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9" y="1711194"/>
            <a:ext cx="2467264" cy="185044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14" y="1711194"/>
            <a:ext cx="2467264" cy="18504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2818"/>
          <a:stretch/>
        </p:blipFill>
        <p:spPr>
          <a:xfrm>
            <a:off x="5705539" y="3805785"/>
            <a:ext cx="3047872" cy="26277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15" y="1686181"/>
            <a:ext cx="1406596" cy="187546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7" y="3808829"/>
            <a:ext cx="2467266" cy="185044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39" y="1690689"/>
            <a:ext cx="1403215" cy="187095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14" y="3805786"/>
            <a:ext cx="2467264" cy="18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Doorzichten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72"/>
          <a:stretch/>
        </p:blipFill>
        <p:spPr>
          <a:xfrm>
            <a:off x="752019" y="1690689"/>
            <a:ext cx="3413581" cy="26037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56" y="1690689"/>
            <a:ext cx="3471638" cy="260372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4517899"/>
            <a:ext cx="2728686" cy="204651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56" y="4517900"/>
            <a:ext cx="2728685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19" y="1940908"/>
            <a:ext cx="1533236" cy="114992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08" y="2641636"/>
            <a:ext cx="1541177" cy="1155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Hoogteverschillen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2" y="1690688"/>
            <a:ext cx="2809108" cy="210683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29" y="1680681"/>
            <a:ext cx="2822451" cy="211683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19" y="3995755"/>
            <a:ext cx="1764145" cy="132310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29" y="3993592"/>
            <a:ext cx="2822451" cy="211683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2" y="3993593"/>
            <a:ext cx="2809108" cy="210683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76" y="4907602"/>
            <a:ext cx="1754909" cy="131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Bebouwing aan de dijk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129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Waardevolle bebouwing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0" y="1690689"/>
            <a:ext cx="2511711" cy="1883784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5" y="1690688"/>
            <a:ext cx="2511714" cy="18837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93" y="1697719"/>
            <a:ext cx="2502337" cy="187675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23" y="3841542"/>
            <a:ext cx="4025294" cy="3018971"/>
          </a:xfrm>
          <a:prstGeom prst="rect">
            <a:avLst/>
          </a:prstGeom>
        </p:spPr>
      </p:pic>
      <p:pic>
        <p:nvPicPr>
          <p:cNvPr id="11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029"/>
            <a:ext cx="2266112" cy="302148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08" y="3839029"/>
            <a:ext cx="2189019" cy="16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Verpaupering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1" y="1705203"/>
            <a:ext cx="2516109" cy="1887082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95" y="1690689"/>
            <a:ext cx="3018317" cy="402442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26" y="1690689"/>
            <a:ext cx="2516109" cy="188708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25" y="3828030"/>
            <a:ext cx="2516109" cy="188708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2" y="3828030"/>
            <a:ext cx="2516109" cy="188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Matige uitstraling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0" y="1690689"/>
            <a:ext cx="2294852" cy="17211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35" y="1690688"/>
            <a:ext cx="2294851" cy="172113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58" b="22332"/>
          <a:stretch/>
        </p:blipFill>
        <p:spPr>
          <a:xfrm>
            <a:off x="2707135" y="5289288"/>
            <a:ext cx="1888631" cy="16708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35" y="3661226"/>
            <a:ext cx="1888631" cy="141647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" y="5288673"/>
            <a:ext cx="2287191" cy="171539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379" b="13779"/>
          <a:stretch/>
        </p:blipFill>
        <p:spPr>
          <a:xfrm>
            <a:off x="967336" y="3661225"/>
            <a:ext cx="1524528" cy="14164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2" b="15751"/>
          <a:stretch/>
        </p:blipFill>
        <p:spPr>
          <a:xfrm>
            <a:off x="5194589" y="1688336"/>
            <a:ext cx="2338325" cy="172349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37" y="3661225"/>
            <a:ext cx="3410862" cy="25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/>
              <a:t>Inleiding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Aanleiding bijeenkomst</a:t>
            </a:r>
          </a:p>
          <a:p>
            <a:r>
              <a:rPr lang="nl-NL" altLang="nl-NL" sz="2400" dirty="0"/>
              <a:t>Doelstelling en status bijeenkomst</a:t>
            </a:r>
          </a:p>
          <a:p>
            <a:r>
              <a:rPr lang="nl-NL" altLang="nl-NL" sz="2400" dirty="0"/>
              <a:t>Rol omwonenden en belanghebbenden </a:t>
            </a:r>
          </a:p>
          <a:p>
            <a:r>
              <a:rPr lang="nl-NL" altLang="nl-NL" sz="2400" dirty="0"/>
              <a:t>Vervolgtraject</a:t>
            </a:r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Geslaagde </a:t>
            </a:r>
            <a:r>
              <a:rPr lang="nl-NL" dirty="0" smtClean="0"/>
              <a:t>(ver)nieuwbouw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771"/>
            <a:ext cx="3123142" cy="2342357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89" y="1690689"/>
            <a:ext cx="1937657" cy="145324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89" y="5094737"/>
            <a:ext cx="1937657" cy="145324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89" y="3392713"/>
            <a:ext cx="1937657" cy="145324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" y="4268329"/>
            <a:ext cx="2359485" cy="176961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093" y="1700442"/>
            <a:ext cx="2777067" cy="208280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093" y="4022612"/>
            <a:ext cx="2777067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Niet passende nieuwbouw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06" y="5177970"/>
            <a:ext cx="2119085" cy="158931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6"/>
          <a:stretch/>
        </p:blipFill>
        <p:spPr>
          <a:xfrm>
            <a:off x="-230282" y="4078514"/>
            <a:ext cx="4793860" cy="268877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r="5499" b="27936"/>
          <a:stretch/>
        </p:blipFill>
        <p:spPr>
          <a:xfrm>
            <a:off x="-154854" y="1690689"/>
            <a:ext cx="4718432" cy="2177368"/>
          </a:xfrm>
          <a:prstGeom prst="rect">
            <a:avLst/>
          </a:prstGeom>
        </p:spPr>
      </p:pic>
      <p:pic>
        <p:nvPicPr>
          <p:cNvPr id="13" name="Tijdelijke aanduiding voor inhoud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06" y="1690689"/>
            <a:ext cx="4361694" cy="3271271"/>
          </a:xfr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19" y="5177970"/>
            <a:ext cx="2621191" cy="15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Passende (ver)nieuwbouw?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543" y="1690689"/>
            <a:ext cx="3684323" cy="276324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74" y="1690689"/>
            <a:ext cx="2104572" cy="157842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40" y="1689555"/>
            <a:ext cx="2085217" cy="156391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40" y="3477134"/>
            <a:ext cx="2104572" cy="157842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74" y="3477135"/>
            <a:ext cx="2104572" cy="157842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41" y="5263580"/>
            <a:ext cx="2104572" cy="157842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4" y="4659995"/>
            <a:ext cx="2297866" cy="1723400"/>
          </a:xfrm>
          <a:prstGeom prst="rect">
            <a:avLst/>
          </a:prstGeom>
        </p:spPr>
      </p:pic>
      <p:pic>
        <p:nvPicPr>
          <p:cNvPr id="12" name="Tijdelijke aanduiding voor inhoud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"/>
          <a:stretch/>
        </p:blipFill>
        <p:spPr>
          <a:xfrm>
            <a:off x="2818074" y="5263580"/>
            <a:ext cx="3526973" cy="246548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806" y="3479285"/>
            <a:ext cx="2105028" cy="157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Groen langs 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343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Waardevolle bomen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/>
          <a:stretch/>
        </p:blipFill>
        <p:spPr>
          <a:xfrm>
            <a:off x="401802" y="1690689"/>
            <a:ext cx="2876073" cy="2254363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3"/>
          <a:stretch/>
        </p:blipFill>
        <p:spPr>
          <a:xfrm>
            <a:off x="3504723" y="1690689"/>
            <a:ext cx="5237475" cy="287405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81" y="4791123"/>
            <a:ext cx="2347007" cy="176025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/>
          <a:stretch/>
        </p:blipFill>
        <p:spPr>
          <a:xfrm>
            <a:off x="805585" y="4176261"/>
            <a:ext cx="2484187" cy="197779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23" y="4791124"/>
            <a:ext cx="2347007" cy="176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Waardevol groen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7" y="1697721"/>
            <a:ext cx="2616200" cy="1962150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51" y="1690689"/>
            <a:ext cx="5002591" cy="375194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8" y="3918974"/>
            <a:ext cx="2953720" cy="221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3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Beeldbepalend particulier groen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2668663" cy="2001497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30" y="1671980"/>
            <a:ext cx="2693607" cy="202020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84" y="3900889"/>
            <a:ext cx="3644266" cy="27332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0889"/>
            <a:ext cx="2242457" cy="168184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54" y="1665578"/>
            <a:ext cx="2702144" cy="202660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42" y="3900889"/>
            <a:ext cx="2242457" cy="16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 de natuur overgelaten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533" y="4257337"/>
            <a:ext cx="2283581" cy="171268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" b="14033"/>
          <a:stretch/>
        </p:blipFill>
        <p:spPr>
          <a:xfrm>
            <a:off x="6700533" y="2380343"/>
            <a:ext cx="2283581" cy="137885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6487885" cy="486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Openbare ruimte op 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2608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Entrees winkelpromenade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4" y="4267429"/>
            <a:ext cx="3106357" cy="2329768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70" y="4267429"/>
            <a:ext cx="2245482" cy="168411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70" y="1690689"/>
            <a:ext cx="3106357" cy="23297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5" y="1697721"/>
            <a:ext cx="3106357" cy="232976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90" y="4267428"/>
            <a:ext cx="2245481" cy="16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Kerkbuurt-Oost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3" y="1690689"/>
            <a:ext cx="2442633" cy="183197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94" y="1690690"/>
            <a:ext cx="2442632" cy="183197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61" y="2208548"/>
            <a:ext cx="1752154" cy="131411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3" y="3771898"/>
            <a:ext cx="2442633" cy="18319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60" y="3771897"/>
            <a:ext cx="3360061" cy="252004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92" y="3771898"/>
            <a:ext cx="2442633" cy="18319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59" y="645199"/>
            <a:ext cx="1752155" cy="13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Kerkbuurt-West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98" y="1690688"/>
            <a:ext cx="3812723" cy="285954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/>
          <a:stretch/>
        </p:blipFill>
        <p:spPr>
          <a:xfrm>
            <a:off x="6066889" y="4826000"/>
            <a:ext cx="2482932" cy="194241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/>
          <a:stretch/>
        </p:blipFill>
        <p:spPr>
          <a:xfrm>
            <a:off x="3359098" y="4826001"/>
            <a:ext cx="2504673" cy="1939848"/>
          </a:xfrm>
          <a:prstGeom prst="rect">
            <a:avLst/>
          </a:prstGeom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"/>
          <a:stretch/>
        </p:blipFill>
        <p:spPr>
          <a:xfrm>
            <a:off x="569515" y="1690688"/>
            <a:ext cx="3879247" cy="285954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5" y="4826000"/>
            <a:ext cx="2586465" cy="193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Straatmeubilair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5" y="1697721"/>
            <a:ext cx="3570683" cy="476091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89" y="1697721"/>
            <a:ext cx="3067353" cy="230051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03" y="4448629"/>
            <a:ext cx="1840897" cy="13806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27" y="4448628"/>
            <a:ext cx="1840897" cy="138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6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Verrommeling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40" y="979036"/>
            <a:ext cx="1939472" cy="145460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24" y="2546009"/>
            <a:ext cx="2413606" cy="18102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30" y="3947887"/>
            <a:ext cx="2099736" cy="157480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24" y="4468582"/>
            <a:ext cx="2387600" cy="17907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44" y="1689027"/>
            <a:ext cx="2818288" cy="2113716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6" y="1690464"/>
            <a:ext cx="2139040" cy="160427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44" y="3947887"/>
            <a:ext cx="1457325" cy="19431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2" y="3456293"/>
            <a:ext cx="2144934" cy="1608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2" y="5211534"/>
            <a:ext cx="2144934" cy="16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Verkeer en </a:t>
            </a:r>
            <a:r>
              <a:rPr lang="nl-NL" dirty="0" smtClean="0"/>
              <a:t>parkeren</a:t>
            </a:r>
            <a:br>
              <a:rPr lang="nl-NL" dirty="0" smtClean="0"/>
            </a:br>
            <a:r>
              <a:rPr lang="nl-NL" dirty="0" smtClean="0"/>
              <a:t>op </a:t>
            </a:r>
            <a:r>
              <a:rPr lang="nl-NL" dirty="0" smtClean="0"/>
              <a:t>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9063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Kruispunten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891" y="4361541"/>
            <a:ext cx="2564193" cy="192314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35" y="4361541"/>
            <a:ext cx="3222172" cy="24166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/>
          <a:stretch/>
        </p:blipFill>
        <p:spPr>
          <a:xfrm>
            <a:off x="4022119" y="1690688"/>
            <a:ext cx="3129228" cy="2438624"/>
          </a:xfrm>
          <a:prstGeom prst="rect">
            <a:avLst/>
          </a:prstGeom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1" y="1690688"/>
            <a:ext cx="3251500" cy="24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Kerkbuurt-Oost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82" y="1707723"/>
            <a:ext cx="2882597" cy="2161948"/>
          </a:xfr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2" y="1707723"/>
            <a:ext cx="2882598" cy="216194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0" y="4067628"/>
            <a:ext cx="2965299" cy="222397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41" y="4067628"/>
            <a:ext cx="1667980" cy="222397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63" y="4061576"/>
            <a:ext cx="2470660" cy="185299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91" y="2200528"/>
            <a:ext cx="2225524" cy="16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5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Kerkbuurt-West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7" y="1712460"/>
            <a:ext cx="2772779" cy="20757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04" y="1690688"/>
            <a:ext cx="2796719" cy="20975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7" y="4045857"/>
            <a:ext cx="3127829" cy="234587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6" y="5967186"/>
            <a:ext cx="1132114" cy="84908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04" y="4045857"/>
            <a:ext cx="2225525" cy="166914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47" y="4042228"/>
            <a:ext cx="2225525" cy="166914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36" y="637250"/>
            <a:ext cx="2169582" cy="162718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41" y="2522073"/>
            <a:ext cx="1683359" cy="126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Bedreigingen en kansen</a:t>
            </a:r>
            <a:br>
              <a:rPr lang="nl-NL" dirty="0" smtClean="0"/>
            </a:br>
            <a:r>
              <a:rPr lang="nl-NL" dirty="0" smtClean="0"/>
              <a:t>voor 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42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nl-NL" dirty="0" smtClean="0"/>
              <a:t>Leegstand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39" y="3221037"/>
            <a:ext cx="2314122" cy="173559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60" y="1689883"/>
            <a:ext cx="1766359" cy="132476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83" y="4272642"/>
            <a:ext cx="1944914" cy="145868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38" y="5162896"/>
            <a:ext cx="1815647" cy="136173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39" y="1705312"/>
            <a:ext cx="1745944" cy="130945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25" y="1705311"/>
            <a:ext cx="1745945" cy="130945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03" y="3221037"/>
            <a:ext cx="2314123" cy="1735592"/>
          </a:xfrm>
          <a:prstGeom prst="rect">
            <a:avLst/>
          </a:prstGeom>
        </p:spPr>
      </p:pic>
      <p:pic>
        <p:nvPicPr>
          <p:cNvPr id="17" name="Tijdelijke aanduiding voor inhoud 16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3136597" cy="2352447"/>
          </a:xfrm>
        </p:spPr>
      </p:pic>
    </p:spTree>
    <p:extLst>
      <p:ext uri="{BB962C8B-B14F-4D97-AF65-F5344CB8AC3E}">
        <p14:creationId xmlns:p14="http://schemas.microsoft.com/office/powerpoint/2010/main" val="6786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Integrale dijkvisie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Gehele historische dijklint Sliedrecht</a:t>
            </a:r>
          </a:p>
          <a:p>
            <a:r>
              <a:rPr lang="nl-NL" altLang="nl-NL" sz="2400" dirty="0"/>
              <a:t>Samenhang</a:t>
            </a:r>
          </a:p>
          <a:p>
            <a:r>
              <a:rPr lang="nl-NL" altLang="nl-NL" sz="2400" dirty="0"/>
              <a:t>Kwaliteit en cultuurhistorische waarde</a:t>
            </a:r>
          </a:p>
          <a:p>
            <a:r>
              <a:rPr lang="nl-NL" altLang="nl-NL" sz="2400" dirty="0"/>
              <a:t>Mogelijke toekomstige </a:t>
            </a:r>
            <a:r>
              <a:rPr lang="nl-NL" altLang="nl-NL" sz="2400" dirty="0" smtClean="0"/>
              <a:t>dijkverzwaring</a:t>
            </a:r>
            <a:endParaRPr lang="nl-NL" altLang="nl-NL" sz="2400" dirty="0"/>
          </a:p>
          <a:p>
            <a:r>
              <a:rPr lang="nl-NL" altLang="nl-NL" sz="2400" dirty="0"/>
              <a:t>Uitkoopregeling hoogspanningslijnen</a:t>
            </a:r>
          </a:p>
          <a:p>
            <a:r>
              <a:rPr lang="nl-NL" altLang="nl-NL" sz="2400" dirty="0"/>
              <a:t>Verkeersveiligheid, groen en recreatie</a:t>
            </a:r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1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Recreatie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0" y="4394851"/>
            <a:ext cx="3521581" cy="2460944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22" y="1690689"/>
            <a:ext cx="3265460" cy="2449095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93" y="1690688"/>
            <a:ext cx="2487081" cy="186531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r="19101"/>
          <a:stretch/>
        </p:blipFill>
        <p:spPr>
          <a:xfrm>
            <a:off x="3745894" y="3795485"/>
            <a:ext cx="2004261" cy="404943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85" y="1690687"/>
            <a:ext cx="2487082" cy="1865311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467" y="3795485"/>
            <a:ext cx="2705076" cy="20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Huiskamer van Sliedrecht 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55" y="3534047"/>
            <a:ext cx="2939241" cy="220247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81" y="1690690"/>
            <a:ext cx="2168565" cy="16264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07" y="1690689"/>
            <a:ext cx="2675164" cy="1626424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07" y="3534047"/>
            <a:ext cx="2196738" cy="164755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30" y="4445000"/>
            <a:ext cx="1964267" cy="14732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8" y="1690689"/>
            <a:ext cx="3351040" cy="2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3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Samenhang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44" y="1690689"/>
            <a:ext cx="2944608" cy="220563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14" y="1682670"/>
            <a:ext cx="2940847" cy="220563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3" y="4149562"/>
            <a:ext cx="4245429" cy="257857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14" y="4150324"/>
            <a:ext cx="4241275" cy="25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6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Wat is uw mening?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/>
              <a:t>Kunt u zich vinden in de gepresenteerde </a:t>
            </a:r>
            <a:r>
              <a:rPr lang="nl-NL" altLang="nl-NL" sz="2400" dirty="0" smtClean="0"/>
              <a:t>inventarisaties?</a:t>
            </a:r>
            <a:endParaRPr lang="nl-NL" altLang="nl-NL" sz="2400" dirty="0" smtClean="0"/>
          </a:p>
          <a:p>
            <a:r>
              <a:rPr lang="nl-NL" altLang="nl-NL" sz="2400" dirty="0" smtClean="0"/>
              <a:t>Heeft u op- en aanmerkingen?</a:t>
            </a:r>
          </a:p>
          <a:p>
            <a:r>
              <a:rPr lang="nl-NL" altLang="nl-NL" sz="2400" dirty="0" smtClean="0"/>
              <a:t>Heeft u items gemist?</a:t>
            </a:r>
            <a:endParaRPr lang="nl-NL" altLang="nl-NL" sz="2400" dirty="0"/>
          </a:p>
          <a:p>
            <a:r>
              <a:rPr lang="nl-NL" altLang="nl-NL" sz="2400" dirty="0" smtClean="0"/>
              <a:t>Heeft u nog aanvullingen?</a:t>
            </a:r>
          </a:p>
          <a:p>
            <a:r>
              <a:rPr lang="nl-NL" altLang="nl-NL" sz="2400" dirty="0" smtClean="0"/>
              <a:t>Heeft u suggesties?</a:t>
            </a:r>
            <a:endParaRPr lang="nl-NL" altLang="nl-NL" sz="2400" dirty="0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396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Afsluiting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Opstellen ontwerpvisie</a:t>
            </a:r>
          </a:p>
          <a:p>
            <a:r>
              <a:rPr lang="nl-NL" altLang="nl-NL" sz="2400" dirty="0" smtClean="0"/>
              <a:t>Inspraak ontwerpvisie</a:t>
            </a:r>
            <a:endParaRPr lang="nl-NL" altLang="nl-NL" sz="2400" dirty="0"/>
          </a:p>
          <a:p>
            <a:r>
              <a:rPr lang="nl-NL" altLang="nl-NL" sz="2400" dirty="0" smtClean="0"/>
              <a:t>Vaststellen Dijkvisie</a:t>
            </a:r>
            <a:endParaRPr lang="nl-NL" altLang="nl-NL" sz="2400" dirty="0"/>
          </a:p>
          <a:p>
            <a:r>
              <a:rPr lang="nl-NL" altLang="nl-NL" sz="2400" dirty="0" smtClean="0"/>
              <a:t>Dankwoord</a:t>
            </a:r>
            <a:endParaRPr lang="nl-NL" altLang="nl-NL" sz="2400" dirty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8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Einde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altLang="nl-NL" sz="2400" dirty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err="1" smtClean="0"/>
              <a:t>Sterkte-zwakte-analyse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altLang="nl-NL" sz="2400" dirty="0" smtClean="0"/>
              <a:t>Inventarisatie gemeente</a:t>
            </a:r>
          </a:p>
          <a:p>
            <a:r>
              <a:rPr lang="nl-NL" altLang="nl-NL" sz="2400" dirty="0" smtClean="0"/>
              <a:t>Reactie bewoners en bedrijven</a:t>
            </a:r>
          </a:p>
          <a:p>
            <a:r>
              <a:rPr lang="nl-NL" altLang="nl-NL" sz="2400" dirty="0" smtClean="0"/>
              <a:t>Input opstellen dijkvisie</a:t>
            </a:r>
            <a:endParaRPr lang="nl-NL" altLang="nl-NL" sz="2400" dirty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71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Hoe goed kent u de dijk?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2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8000" b="1" dirty="0" smtClean="0">
                <a:solidFill>
                  <a:srgbClr val="C0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QUIZ</a:t>
            </a:r>
            <a:endParaRPr lang="nl-NL" sz="8000" b="1" dirty="0">
              <a:solidFill>
                <a:srgbClr val="C0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60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Raad waar u staat!</a:t>
            </a:r>
            <a:endParaRPr lang="nl-NL" dirty="0"/>
          </a:p>
        </p:txBody>
      </p:sp>
      <p:pic>
        <p:nvPicPr>
          <p:cNvPr id="6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13551" y="287453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1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4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ndaard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Standaard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3451</TotalTime>
  <Words>220</Words>
  <Application>Microsoft Office PowerPoint</Application>
  <PresentationFormat>Diavoorstelling (4:3)</PresentationFormat>
  <Paragraphs>89</Paragraphs>
  <Slides>55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4</vt:i4>
      </vt:variant>
      <vt:variant>
        <vt:lpstr>Diatitels</vt:lpstr>
      </vt:variant>
      <vt:variant>
        <vt:i4>55</vt:i4>
      </vt:variant>
    </vt:vector>
  </HeadingPairs>
  <TitlesOfParts>
    <vt:vector size="63" baseType="lpstr">
      <vt:lpstr>Arial</vt:lpstr>
      <vt:lpstr>Calibri</vt:lpstr>
      <vt:lpstr>Calibri Light</vt:lpstr>
      <vt:lpstr>Vani</vt:lpstr>
      <vt:lpstr>Standaardontwerp</vt:lpstr>
      <vt:lpstr>1_Standaardontwerp</vt:lpstr>
      <vt:lpstr>3_Standaardontwerp</vt:lpstr>
      <vt:lpstr>Office Theme</vt:lpstr>
      <vt:lpstr>Dijkvisie</vt:lpstr>
      <vt:lpstr>Agenda</vt:lpstr>
      <vt:lpstr>Inleiding</vt:lpstr>
      <vt:lpstr>PowerPoint-presentatie</vt:lpstr>
      <vt:lpstr>Integrale dijkvisie</vt:lpstr>
      <vt:lpstr>Sterkte-zwakte-analyse</vt:lpstr>
      <vt:lpstr>Hoe goed kent u de dijk?</vt:lpstr>
      <vt:lpstr>QUIZ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Thema’s</vt:lpstr>
      <vt:lpstr>Kenmerken van de dijk</vt:lpstr>
      <vt:lpstr>Grote diversiteiten</vt:lpstr>
      <vt:lpstr>Contrasten</vt:lpstr>
      <vt:lpstr>Monumentale panden</vt:lpstr>
      <vt:lpstr>Kleinschalige panden</vt:lpstr>
      <vt:lpstr>Bijzondere gebouwen</vt:lpstr>
      <vt:lpstr>Detailhandel</vt:lpstr>
      <vt:lpstr>Stoepjes</vt:lpstr>
      <vt:lpstr>Doorzichten</vt:lpstr>
      <vt:lpstr>Hoogteverschillen</vt:lpstr>
      <vt:lpstr>Bebouwing aan de dijk</vt:lpstr>
      <vt:lpstr>Waardevolle bebouwing</vt:lpstr>
      <vt:lpstr>Verpaupering</vt:lpstr>
      <vt:lpstr>Matige uitstraling</vt:lpstr>
      <vt:lpstr>Geslaagde (ver)nieuwbouw</vt:lpstr>
      <vt:lpstr>Niet passende nieuwbouw</vt:lpstr>
      <vt:lpstr>Passende (ver)nieuwbouw?</vt:lpstr>
      <vt:lpstr>Groen langs de dijk</vt:lpstr>
      <vt:lpstr>Waardevolle bomen</vt:lpstr>
      <vt:lpstr>Waardevol groen</vt:lpstr>
      <vt:lpstr>Beeldbepalend particulier groen</vt:lpstr>
      <vt:lpstr>Aan de natuur overgelaten</vt:lpstr>
      <vt:lpstr>Openbare ruimte op de dijk</vt:lpstr>
      <vt:lpstr>Entrees winkelpromenade</vt:lpstr>
      <vt:lpstr>Kerkbuurt-Oost</vt:lpstr>
      <vt:lpstr>Kerkbuurt-West</vt:lpstr>
      <vt:lpstr>Straatmeubilair</vt:lpstr>
      <vt:lpstr>Verrommeling</vt:lpstr>
      <vt:lpstr>Verkeer en parkeren op de dijk</vt:lpstr>
      <vt:lpstr>Kruispunten</vt:lpstr>
      <vt:lpstr>Kerkbuurt-Oost</vt:lpstr>
      <vt:lpstr>Kerkbuurt-West</vt:lpstr>
      <vt:lpstr>Bedreigingen en kansen voor de dijk</vt:lpstr>
      <vt:lpstr>Leegstand</vt:lpstr>
      <vt:lpstr>Recreatie</vt:lpstr>
      <vt:lpstr>Huiskamer van Sliedrecht </vt:lpstr>
      <vt:lpstr>Samenhang</vt:lpstr>
      <vt:lpstr>Wat is uw mening?</vt:lpstr>
      <vt:lpstr>Afsluiting</vt:lpstr>
      <vt:lpstr>Einde</vt:lpstr>
    </vt:vector>
  </TitlesOfParts>
  <Company>Servicecentrum Drechtsteden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Lipman, RJ</dc:creator>
  <cp:lastModifiedBy>Lipman, RJ</cp:lastModifiedBy>
  <cp:revision>228</cp:revision>
  <cp:lastPrinted>2015-07-06T12:47:06Z</cp:lastPrinted>
  <dcterms:created xsi:type="dcterms:W3CDTF">2015-06-05T07:21:44Z</dcterms:created>
  <dcterms:modified xsi:type="dcterms:W3CDTF">2015-07-06T14:47:48Z</dcterms:modified>
</cp:coreProperties>
</file>